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0"/>
  </p:notesMasterIdLst>
  <p:sldIdLst>
    <p:sldId id="256" r:id="rId2"/>
    <p:sldId id="280" r:id="rId3"/>
    <p:sldId id="259" r:id="rId4"/>
    <p:sldId id="260" r:id="rId5"/>
    <p:sldId id="261" r:id="rId6"/>
    <p:sldId id="258" r:id="rId7"/>
    <p:sldId id="296" r:id="rId8"/>
    <p:sldId id="291" r:id="rId9"/>
    <p:sldId id="265" r:id="rId10"/>
    <p:sldId id="263" r:id="rId11"/>
    <p:sldId id="266" r:id="rId12"/>
    <p:sldId id="264" r:id="rId13"/>
    <p:sldId id="297" r:id="rId14"/>
    <p:sldId id="267" r:id="rId15"/>
    <p:sldId id="268" r:id="rId16"/>
    <p:sldId id="269" r:id="rId17"/>
    <p:sldId id="270" r:id="rId18"/>
    <p:sldId id="271" r:id="rId19"/>
    <p:sldId id="272" r:id="rId20"/>
    <p:sldId id="273" r:id="rId21"/>
    <p:sldId id="290" r:id="rId22"/>
    <p:sldId id="274" r:id="rId23"/>
    <p:sldId id="275" r:id="rId24"/>
    <p:sldId id="277" r:id="rId25"/>
    <p:sldId id="278" r:id="rId26"/>
    <p:sldId id="279" r:id="rId27"/>
    <p:sldId id="294" r:id="rId28"/>
    <p:sldId id="281" r:id="rId29"/>
    <p:sldId id="295" r:id="rId30"/>
    <p:sldId id="282" r:id="rId31"/>
    <p:sldId id="293" r:id="rId32"/>
    <p:sldId id="283" r:id="rId33"/>
    <p:sldId id="289" r:id="rId34"/>
    <p:sldId id="284" r:id="rId35"/>
    <p:sldId id="285" r:id="rId36"/>
    <p:sldId id="286" r:id="rId37"/>
    <p:sldId id="287" r:id="rId38"/>
    <p:sldId id="288"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928" autoAdjust="0"/>
  </p:normalViewPr>
  <p:slideViewPr>
    <p:cSldViewPr>
      <p:cViewPr varScale="1">
        <p:scale>
          <a:sx n="53" d="100"/>
          <a:sy n="53" d="100"/>
        </p:scale>
        <p:origin x="1896"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FC46C6-9749-464B-B8C6-A2D9FB07729B}" type="datetimeFigureOut">
              <a:rPr lang="en-US" smtClean="0"/>
              <a:t>6/29/2020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181902-B608-403C-9C1D-FAB5A1545030}" type="slidenum">
              <a:rPr lang="en-US" smtClean="0"/>
              <a:t>‹#›</a:t>
            </a:fld>
            <a:endParaRPr lang="en-US"/>
          </a:p>
        </p:txBody>
      </p:sp>
    </p:spTree>
    <p:extLst>
      <p:ext uri="{BB962C8B-B14F-4D97-AF65-F5344CB8AC3E}">
        <p14:creationId xmlns:p14="http://schemas.microsoft.com/office/powerpoint/2010/main" val="119170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a:t>
            </a:r>
            <a:r>
              <a:rPr lang="en-US" baseline="0" dirty="0"/>
              <a:t> to self and CISMA- </a:t>
            </a:r>
            <a:r>
              <a:rPr lang="en-US" sz="1200" b="0" i="0" kern="1200" dirty="0">
                <a:solidFill>
                  <a:schemeClr val="tx1"/>
                </a:solidFill>
                <a:effectLst/>
                <a:latin typeface="+mn-lt"/>
                <a:ea typeface="+mn-ea"/>
                <a:cs typeface="+mn-cs"/>
              </a:rPr>
              <a:t>The </a:t>
            </a:r>
            <a:r>
              <a:rPr lang="en-US" sz="1200" b="0" i="0" kern="1200" dirty="0" err="1">
                <a:solidFill>
                  <a:schemeClr val="tx1"/>
                </a:solidFill>
                <a:effectLst/>
                <a:latin typeface="+mn-lt"/>
                <a:ea typeface="+mn-ea"/>
                <a:cs typeface="+mn-cs"/>
              </a:rPr>
              <a:t>SuAsCo</a:t>
            </a:r>
            <a:r>
              <a:rPr lang="en-US" sz="1200" b="0" i="0" kern="1200" dirty="0">
                <a:solidFill>
                  <a:schemeClr val="tx1"/>
                </a:solidFill>
                <a:effectLst/>
                <a:latin typeface="+mn-lt"/>
                <a:ea typeface="+mn-ea"/>
                <a:cs typeface="+mn-cs"/>
              </a:rPr>
              <a:t> CISMA (Cooperative Invasive Species Management Area) is a partnership of organizations that intend to manage and control invasive species in the Sudbury, Assabet, and Concord (</a:t>
            </a:r>
            <a:r>
              <a:rPr lang="en-US" sz="1200" b="0" i="0" kern="1200" dirty="0" err="1">
                <a:solidFill>
                  <a:schemeClr val="tx1"/>
                </a:solidFill>
                <a:effectLst/>
                <a:latin typeface="+mn-lt"/>
                <a:ea typeface="+mn-ea"/>
                <a:cs typeface="+mn-cs"/>
              </a:rPr>
              <a:t>SuAsCo</a:t>
            </a:r>
            <a:r>
              <a:rPr lang="en-US" sz="1200" b="0" i="0" kern="1200" dirty="0">
                <a:solidFill>
                  <a:schemeClr val="tx1"/>
                </a:solidFill>
                <a:effectLst/>
                <a:latin typeface="+mn-lt"/>
                <a:ea typeface="+mn-ea"/>
                <a:cs typeface="+mn-cs"/>
              </a:rPr>
              <a:t>) watershed. The partners in this CISMA wish to share information, educate, and plan strategies for dealing with invasive species. This CISMA will protect the biological, aesthetic, cultural, historical, and recreational values of natural areas, farmland, water resources, and scenic vistas by cooperating, coordinating activities, and sharing resources necessary for the prevention and control of invasive species on public and private lands across ownership boundaries within the CISMA</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How you can care for your gardens in concert with regional land managers to improve wildlife habitat</a:t>
            </a:r>
          </a:p>
          <a:p>
            <a:endParaRPr lang="en-US" dirty="0"/>
          </a:p>
        </p:txBody>
      </p:sp>
      <p:sp>
        <p:nvSpPr>
          <p:cNvPr id="4" name="Slide Number Placeholder 3"/>
          <p:cNvSpPr>
            <a:spLocks noGrp="1"/>
          </p:cNvSpPr>
          <p:nvPr>
            <p:ph type="sldNum" sz="quarter" idx="10"/>
          </p:nvPr>
        </p:nvSpPr>
        <p:spPr/>
        <p:txBody>
          <a:bodyPr/>
          <a:lstStyle/>
          <a:p>
            <a:fld id="{3D181902-B608-403C-9C1D-FAB5A1545030}" type="slidenum">
              <a:rPr lang="en-US" smtClean="0"/>
              <a:t>1</a:t>
            </a:fld>
            <a:endParaRPr lang="en-US"/>
          </a:p>
        </p:txBody>
      </p:sp>
    </p:spTree>
    <p:extLst>
      <p:ext uri="{BB962C8B-B14F-4D97-AF65-F5344CB8AC3E}">
        <p14:creationId xmlns:p14="http://schemas.microsoft.com/office/powerpoint/2010/main" val="1164592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Selective herbicides are usually our most effective tool against invasive plants and we are able to apply them in very direct applications that the dramatically reduce risk of impacting unintended plants or contaminating soils. In some instances the treatment method will essentially prevent that impact altogether. Unless you are a the homeowner you must have a state issued applicators license to apply herbicides on a property. The most common methods of herbicide treatment are </a:t>
            </a:r>
          </a:p>
          <a:p>
            <a:pPr marL="171450" indent="-171450">
              <a:buFont typeface="Arial" panose="020B0604020202020204" pitchFamily="34" charset="0"/>
              <a:buChar char="•"/>
            </a:pPr>
            <a:r>
              <a:rPr lang="en-US" dirty="0"/>
              <a:t>Cut and paint- which is when you cut the stump of a woody plant and paint the herbicide directly onto the stump. The blue in the photo is a dye that applicators often add to track which stumps were treated. As a homeowner if you are tackling a small patch you can used a product like Stump and Vine, which has a paint brush built into the lid.</a:t>
            </a:r>
          </a:p>
          <a:p>
            <a:pPr marL="171450" indent="-171450">
              <a:buFont typeface="Arial" panose="020B0604020202020204" pitchFamily="34" charset="0"/>
              <a:buChar char="•"/>
            </a:pPr>
            <a:r>
              <a:rPr lang="en-US" dirty="0"/>
              <a:t>Selective spot spraying- This is often done with a backpack sprayer and a small nozzle and the applicator sprays the leaves of the target plant directly (about 6 in from the foliage)</a:t>
            </a:r>
          </a:p>
          <a:p>
            <a:pPr marL="171450" indent="-171450">
              <a:buFont typeface="Arial" panose="020B0604020202020204" pitchFamily="34" charset="0"/>
              <a:buChar char="•"/>
            </a:pPr>
            <a:r>
              <a:rPr lang="en-US" dirty="0"/>
              <a:t>Injection-This is a newer treatment that works best on knotweed and the applicator injects herbicide directly into each stem</a:t>
            </a:r>
          </a:p>
          <a:p>
            <a:pPr marL="171450" indent="-171450">
              <a:buFont typeface="Arial" panose="020B0604020202020204" pitchFamily="34" charset="0"/>
              <a:buChar char="•"/>
            </a:pPr>
            <a:r>
              <a:rPr lang="en-US" dirty="0"/>
              <a:t>Glove treatment- The applicator uses a specialized glove that has herbicide on the palm. The applicator then grabs and swipes the trunk</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All of these methods use the bare minimum of product needed and is chosen based on the invasive and it’s abundance. For instance, spot spraying is best when the invasive is clumped and there are no desired plants in the immediate area. Applications are typically limited to one a year and if planned and executed well you should see 80% reduction in the first year. Follow up applications maybe required for a few years after but each one would require less and less product. </a:t>
            </a:r>
          </a:p>
        </p:txBody>
      </p:sp>
      <p:sp>
        <p:nvSpPr>
          <p:cNvPr id="4" name="Slide Number Placeholder 3"/>
          <p:cNvSpPr>
            <a:spLocks noGrp="1"/>
          </p:cNvSpPr>
          <p:nvPr>
            <p:ph type="sldNum" sz="quarter" idx="5"/>
          </p:nvPr>
        </p:nvSpPr>
        <p:spPr/>
        <p:txBody>
          <a:bodyPr/>
          <a:lstStyle/>
          <a:p>
            <a:fld id="{3D181902-B608-403C-9C1D-FAB5A1545030}" type="slidenum">
              <a:rPr lang="en-US" smtClean="0"/>
              <a:t>10</a:t>
            </a:fld>
            <a:endParaRPr lang="en-US"/>
          </a:p>
        </p:txBody>
      </p:sp>
    </p:spTree>
    <p:extLst>
      <p:ext uri="{BB962C8B-B14F-4D97-AF65-F5344CB8AC3E}">
        <p14:creationId xmlns:p14="http://schemas.microsoft.com/office/powerpoint/2010/main" val="3158412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other treatment option come with varying success. These include</a:t>
            </a:r>
          </a:p>
          <a:p>
            <a:pPr marL="171450" indent="-171450">
              <a:buFont typeface="Arial" panose="020B0604020202020204" pitchFamily="34" charset="0"/>
              <a:buChar char="•"/>
            </a:pPr>
            <a:r>
              <a:rPr lang="en-US" dirty="0"/>
              <a:t>Buckthorn baggies- thick black plastic bags that you place over the cut stump. This is about 50% effective and requires a lot of time to set up and remove</a:t>
            </a:r>
          </a:p>
          <a:p>
            <a:pPr marL="171450" indent="-171450">
              <a:buFont typeface="Arial" panose="020B0604020202020204" pitchFamily="34" charset="0"/>
              <a:buChar char="•"/>
            </a:pPr>
            <a:r>
              <a:rPr lang="en-US" dirty="0"/>
              <a:t>Solarization- a plastic sheet that covers an area to increase soil temperature to kill roots or seeds in the top few inches of soil- This requires a lot of time to set up/remove, it can negatively impact the mycorrhizal in the soil/ native seeds, and it only impacts the top 2-3 inches so if you have seeds deeper and the soil is disturbed or if there are mature invasives next to the area new seeds can germinate. </a:t>
            </a:r>
          </a:p>
          <a:p>
            <a:pPr marL="171450" indent="-171450">
              <a:buFont typeface="Arial" panose="020B0604020202020204" pitchFamily="34" charset="0"/>
              <a:buChar char="•"/>
            </a:pPr>
            <a:r>
              <a:rPr lang="en-US" dirty="0" err="1"/>
              <a:t>Biocontrols</a:t>
            </a:r>
            <a:r>
              <a:rPr lang="en-US" dirty="0"/>
              <a:t>- these are usually insects and must go through rigorous testing lasting years and years to be sure they will not impact other plants. These controls are usually predators from the plants native range. Sometimes the biocontrol is only effective to a point and will simply contain the population. </a:t>
            </a:r>
          </a:p>
          <a:p>
            <a:pPr marL="171450" indent="-171450">
              <a:buFont typeface="Arial" panose="020B0604020202020204" pitchFamily="34" charset="0"/>
              <a:buChar char="•"/>
            </a:pPr>
            <a:r>
              <a:rPr lang="en-US" dirty="0"/>
              <a:t>Goats!- The cutest management tool but they will eat everything. Since they don’t know the difference between native and invasive you have to select an area where their impact on natives won’t be detrimental. This is also a very expensive option, you need to hire a heard, someone to make sure they have water, fix the fence, catch them if they escape. If the heard can’t stay for years then they are often the first treatment to literally cut back the infestation and a follow up treatment is applied. </a:t>
            </a:r>
          </a:p>
        </p:txBody>
      </p:sp>
      <p:sp>
        <p:nvSpPr>
          <p:cNvPr id="4" name="Slide Number Placeholder 3"/>
          <p:cNvSpPr>
            <a:spLocks noGrp="1"/>
          </p:cNvSpPr>
          <p:nvPr>
            <p:ph type="sldNum" sz="quarter" idx="5"/>
          </p:nvPr>
        </p:nvSpPr>
        <p:spPr/>
        <p:txBody>
          <a:bodyPr/>
          <a:lstStyle/>
          <a:p>
            <a:fld id="{3D181902-B608-403C-9C1D-FAB5A1545030}" type="slidenum">
              <a:rPr lang="en-US" smtClean="0"/>
              <a:t>11</a:t>
            </a:fld>
            <a:endParaRPr lang="en-US"/>
          </a:p>
        </p:txBody>
      </p:sp>
    </p:spTree>
    <p:extLst>
      <p:ext uri="{BB962C8B-B14F-4D97-AF65-F5344CB8AC3E}">
        <p14:creationId xmlns:p14="http://schemas.microsoft.com/office/powerpoint/2010/main" val="1639329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Planning your disposal method is important. </a:t>
            </a:r>
          </a:p>
          <a:p>
            <a:pPr marL="171450" indent="-171450">
              <a:buFont typeface="Arial" panose="020B0604020202020204" pitchFamily="34" charset="0"/>
              <a:buChar char="•"/>
            </a:pPr>
            <a:r>
              <a:rPr lang="en-US" dirty="0"/>
              <a:t>You can truck it to a more desirable location to pile for long-term compost or to burn. Some groups with regular loads will have an arrangement with an incinerator power company. </a:t>
            </a:r>
          </a:p>
          <a:p>
            <a:pPr marL="171450" indent="-171450">
              <a:buFont typeface="Arial" panose="020B0604020202020204" pitchFamily="34" charset="0"/>
              <a:buChar char="•"/>
            </a:pPr>
            <a:r>
              <a:rPr lang="en-US" dirty="0"/>
              <a:t>Create an invasive brush pile- this will contain any future growth from seed or root to a targeted area</a:t>
            </a:r>
          </a:p>
          <a:p>
            <a:pPr marL="171450" indent="-171450">
              <a:buFont typeface="Arial" panose="020B0604020202020204" pitchFamily="34" charset="0"/>
              <a:buChar char="•"/>
            </a:pPr>
            <a:r>
              <a:rPr lang="en-US" dirty="0"/>
              <a:t>Dry it- this is best for herbaceous plants. You can either bag it or leave it on your driveway until it is dried out them compost it. (don’t put garlic mustard in your regular compost)</a:t>
            </a:r>
          </a:p>
          <a:p>
            <a:pPr marL="171450" indent="-171450">
              <a:buFont typeface="Arial" panose="020B0604020202020204" pitchFamily="34" charset="0"/>
              <a:buChar char="•"/>
            </a:pPr>
            <a:r>
              <a:rPr lang="en-US" dirty="0"/>
              <a:t>Get the roots off the ground by hanging them in a crook of a tree, or placed on a downed tree or large rock until dried out</a:t>
            </a:r>
          </a:p>
          <a:p>
            <a:pPr marL="171450" indent="-171450">
              <a:buFont typeface="Arial" panose="020B0604020202020204" pitchFamily="34" charset="0"/>
              <a:buChar char="•"/>
            </a:pPr>
            <a:r>
              <a:rPr lang="en-US" dirty="0"/>
              <a:t>Zoos will take some invasives like knotweed to feed wildlife. The stalks won’t have seed or roots and are enjoyed by gorillas and others. This is a fun option if you a large or regular load.</a:t>
            </a:r>
          </a:p>
          <a:p>
            <a:endParaRPr lang="en-US" dirty="0"/>
          </a:p>
          <a:p>
            <a:r>
              <a:rPr lang="en-US" dirty="0"/>
              <a:t>Burn</a:t>
            </a:r>
            <a:r>
              <a:rPr lang="en-US" baseline="0" dirty="0"/>
              <a:t> hang or zoo </a:t>
            </a:r>
            <a:r>
              <a:rPr lang="en-US" baseline="0" dirty="0">
                <a:sym typeface="Wingdings" panose="05000000000000000000" pitchFamily="2" charset="2"/>
              </a:rPr>
              <a:t></a:t>
            </a:r>
            <a:endParaRPr lang="en-US" dirty="0"/>
          </a:p>
        </p:txBody>
      </p:sp>
      <p:sp>
        <p:nvSpPr>
          <p:cNvPr id="4" name="Slide Number Placeholder 3"/>
          <p:cNvSpPr>
            <a:spLocks noGrp="1"/>
          </p:cNvSpPr>
          <p:nvPr>
            <p:ph type="sldNum" sz="quarter" idx="10"/>
          </p:nvPr>
        </p:nvSpPr>
        <p:spPr/>
        <p:txBody>
          <a:bodyPr/>
          <a:lstStyle/>
          <a:p>
            <a:fld id="{3D181902-B608-403C-9C1D-FAB5A1545030}" type="slidenum">
              <a:rPr lang="en-US" smtClean="0"/>
              <a:t>12</a:t>
            </a:fld>
            <a:endParaRPr lang="en-US"/>
          </a:p>
        </p:txBody>
      </p:sp>
    </p:spTree>
    <p:extLst>
      <p:ext uri="{BB962C8B-B14F-4D97-AF65-F5344CB8AC3E}">
        <p14:creationId xmlns:p14="http://schemas.microsoft.com/office/powerpoint/2010/main" val="2425811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Native has terminal flowers vs multiple</a:t>
            </a:r>
            <a:r>
              <a:rPr lang="en-US" baseline="0" dirty="0"/>
              <a:t> leaf axils </a:t>
            </a:r>
            <a:endParaRPr lang="en-US" dirty="0"/>
          </a:p>
        </p:txBody>
      </p:sp>
      <p:sp>
        <p:nvSpPr>
          <p:cNvPr id="4" name="Slide Number Placeholder 3"/>
          <p:cNvSpPr>
            <a:spLocks noGrp="1"/>
          </p:cNvSpPr>
          <p:nvPr>
            <p:ph type="sldNum" sz="quarter" idx="10"/>
          </p:nvPr>
        </p:nvSpPr>
        <p:spPr/>
        <p:txBody>
          <a:bodyPr/>
          <a:lstStyle/>
          <a:p>
            <a:fld id="{3D181902-B608-403C-9C1D-FAB5A1545030}" type="slidenum">
              <a:rPr lang="en-US" smtClean="0"/>
              <a:t>14</a:t>
            </a:fld>
            <a:endParaRPr lang="en-US"/>
          </a:p>
        </p:txBody>
      </p:sp>
    </p:spTree>
    <p:extLst>
      <p:ext uri="{BB962C8B-B14F-4D97-AF65-F5344CB8AC3E}">
        <p14:creationId xmlns:p14="http://schemas.microsoft.com/office/powerpoint/2010/main" val="1558010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Possible bio control</a:t>
            </a:r>
          </a:p>
        </p:txBody>
      </p:sp>
      <p:sp>
        <p:nvSpPr>
          <p:cNvPr id="4" name="Slide Number Placeholder 3"/>
          <p:cNvSpPr>
            <a:spLocks noGrp="1"/>
          </p:cNvSpPr>
          <p:nvPr>
            <p:ph type="sldNum" sz="quarter" idx="10"/>
          </p:nvPr>
        </p:nvSpPr>
        <p:spPr/>
        <p:txBody>
          <a:bodyPr/>
          <a:lstStyle/>
          <a:p>
            <a:fld id="{3D181902-B608-403C-9C1D-FAB5A1545030}" type="slidenum">
              <a:rPr lang="en-US" smtClean="0"/>
              <a:t>15</a:t>
            </a:fld>
            <a:endParaRPr lang="en-US"/>
          </a:p>
        </p:txBody>
      </p:sp>
    </p:spTree>
    <p:extLst>
      <p:ext uri="{BB962C8B-B14F-4D97-AF65-F5344CB8AC3E}">
        <p14:creationId xmlns:p14="http://schemas.microsoft.com/office/powerpoint/2010/main" val="1558010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Invasive has white flowers (though buds or young flowers can be pinkish), stipules are fringed, and the thorns hook backwards</a:t>
            </a:r>
          </a:p>
        </p:txBody>
      </p:sp>
      <p:sp>
        <p:nvSpPr>
          <p:cNvPr id="4" name="Slide Number Placeholder 3"/>
          <p:cNvSpPr>
            <a:spLocks noGrp="1"/>
          </p:cNvSpPr>
          <p:nvPr>
            <p:ph type="sldNum" sz="quarter" idx="10"/>
          </p:nvPr>
        </p:nvSpPr>
        <p:spPr/>
        <p:txBody>
          <a:bodyPr/>
          <a:lstStyle/>
          <a:p>
            <a:fld id="{3D181902-B608-403C-9C1D-FAB5A1545030}" type="slidenum">
              <a:rPr lang="en-US" smtClean="0"/>
              <a:t>16</a:t>
            </a:fld>
            <a:endParaRPr lang="en-US"/>
          </a:p>
        </p:txBody>
      </p:sp>
    </p:spTree>
    <p:extLst>
      <p:ext uri="{BB962C8B-B14F-4D97-AF65-F5344CB8AC3E}">
        <p14:creationId xmlns:p14="http://schemas.microsoft.com/office/powerpoint/2010/main" val="1558010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Extremely common in landscaping</a:t>
            </a:r>
          </a:p>
        </p:txBody>
      </p:sp>
      <p:sp>
        <p:nvSpPr>
          <p:cNvPr id="4" name="Slide Number Placeholder 3"/>
          <p:cNvSpPr>
            <a:spLocks noGrp="1"/>
          </p:cNvSpPr>
          <p:nvPr>
            <p:ph type="sldNum" sz="quarter" idx="10"/>
          </p:nvPr>
        </p:nvSpPr>
        <p:spPr/>
        <p:txBody>
          <a:bodyPr/>
          <a:lstStyle/>
          <a:p>
            <a:fld id="{3D181902-B608-403C-9C1D-FAB5A1545030}" type="slidenum">
              <a:rPr lang="en-US" smtClean="0"/>
              <a:t>17</a:t>
            </a:fld>
            <a:endParaRPr lang="en-US"/>
          </a:p>
        </p:txBody>
      </p:sp>
    </p:spTree>
    <p:extLst>
      <p:ext uri="{BB962C8B-B14F-4D97-AF65-F5344CB8AC3E}">
        <p14:creationId xmlns:p14="http://schemas.microsoft.com/office/powerpoint/2010/main" val="1558010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181902-B608-403C-9C1D-FAB5A1545030}" type="slidenum">
              <a:rPr lang="en-US" smtClean="0"/>
              <a:t>18</a:t>
            </a:fld>
            <a:endParaRPr lang="en-US"/>
          </a:p>
        </p:txBody>
      </p:sp>
    </p:spTree>
    <p:extLst>
      <p:ext uri="{BB962C8B-B14F-4D97-AF65-F5344CB8AC3E}">
        <p14:creationId xmlns:p14="http://schemas.microsoft.com/office/powerpoint/2010/main" val="15580101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181902-B608-403C-9C1D-FAB5A1545030}" type="slidenum">
              <a:rPr lang="en-US" smtClean="0"/>
              <a:t>19</a:t>
            </a:fld>
            <a:endParaRPr lang="en-US"/>
          </a:p>
        </p:txBody>
      </p:sp>
    </p:spTree>
    <p:extLst>
      <p:ext uri="{BB962C8B-B14F-4D97-AF65-F5344CB8AC3E}">
        <p14:creationId xmlns:p14="http://schemas.microsoft.com/office/powerpoint/2010/main" val="15580101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Extremely common landscape plant especially in purple form.</a:t>
            </a:r>
          </a:p>
        </p:txBody>
      </p:sp>
      <p:sp>
        <p:nvSpPr>
          <p:cNvPr id="4" name="Slide Number Placeholder 3"/>
          <p:cNvSpPr>
            <a:spLocks noGrp="1"/>
          </p:cNvSpPr>
          <p:nvPr>
            <p:ph type="sldNum" sz="quarter" idx="10"/>
          </p:nvPr>
        </p:nvSpPr>
        <p:spPr/>
        <p:txBody>
          <a:bodyPr/>
          <a:lstStyle/>
          <a:p>
            <a:fld id="{3D181902-B608-403C-9C1D-FAB5A1545030}" type="slidenum">
              <a:rPr lang="en-US" smtClean="0"/>
              <a:t>20</a:t>
            </a:fld>
            <a:endParaRPr lang="en-US"/>
          </a:p>
        </p:txBody>
      </p:sp>
    </p:spTree>
    <p:extLst>
      <p:ext uri="{BB962C8B-B14F-4D97-AF65-F5344CB8AC3E}">
        <p14:creationId xmlns:p14="http://schemas.microsoft.com/office/powerpoint/2010/main" val="1558010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the difference between the 3 categories</a:t>
            </a:r>
          </a:p>
        </p:txBody>
      </p:sp>
      <p:sp>
        <p:nvSpPr>
          <p:cNvPr id="4" name="Slide Number Placeholder 3"/>
          <p:cNvSpPr>
            <a:spLocks noGrp="1"/>
          </p:cNvSpPr>
          <p:nvPr>
            <p:ph type="sldNum" sz="quarter" idx="5"/>
          </p:nvPr>
        </p:nvSpPr>
        <p:spPr/>
        <p:txBody>
          <a:bodyPr/>
          <a:lstStyle/>
          <a:p>
            <a:fld id="{3D181902-B608-403C-9C1D-FAB5A1545030}" type="slidenum">
              <a:rPr lang="en-US" smtClean="0"/>
              <a:t>2</a:t>
            </a:fld>
            <a:endParaRPr lang="en-US"/>
          </a:p>
        </p:txBody>
      </p:sp>
    </p:spTree>
    <p:extLst>
      <p:ext uri="{BB962C8B-B14F-4D97-AF65-F5344CB8AC3E}">
        <p14:creationId xmlns:p14="http://schemas.microsoft.com/office/powerpoint/2010/main" val="11719309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know you have invasives on your property, now what? Use the same approach that land managers use and follow these steps</a:t>
            </a:r>
          </a:p>
          <a:p>
            <a:pPr marL="171450" indent="-171450">
              <a:buFont typeface="Arial" panose="020B0604020202020204" pitchFamily="34" charset="0"/>
              <a:buChar char="•"/>
            </a:pPr>
            <a:r>
              <a:rPr lang="en-US" dirty="0"/>
              <a:t>Identify the species you have and their abundance (is it one barberry in a flower bed vs the forest edge is bittersweet taking down trees)</a:t>
            </a:r>
          </a:p>
          <a:p>
            <a:pPr marL="171450" indent="-171450">
              <a:buFont typeface="Arial" panose="020B0604020202020204" pitchFamily="34" charset="0"/>
              <a:buChar char="•"/>
            </a:pPr>
            <a:r>
              <a:rPr lang="en-US" dirty="0"/>
              <a:t>Determine you goal- do you want to ‘eradicate’ the barberry or contain the bittersweet so it won’t get worse</a:t>
            </a:r>
          </a:p>
          <a:p>
            <a:pPr marL="171450" indent="-171450">
              <a:buFont typeface="Arial" panose="020B0604020202020204" pitchFamily="34" charset="0"/>
              <a:buChar char="•"/>
            </a:pPr>
            <a:r>
              <a:rPr lang="en-US" dirty="0"/>
              <a:t>Determine the best removal technique for each species you have and how you plan to dispose of them</a:t>
            </a:r>
          </a:p>
          <a:p>
            <a:pPr marL="171450" indent="-171450">
              <a:buFont typeface="Arial" panose="020B0604020202020204" pitchFamily="34" charset="0"/>
              <a:buChar char="•"/>
            </a:pPr>
            <a:r>
              <a:rPr lang="en-US" dirty="0"/>
              <a:t>After treatment will you have a whole that needs a plant? Pick your native plant to replace it with. </a:t>
            </a:r>
          </a:p>
          <a:p>
            <a:pPr marL="171450" indent="-171450">
              <a:buFont typeface="Arial" panose="020B0604020202020204" pitchFamily="34" charset="0"/>
              <a:buChar char="•"/>
            </a:pPr>
            <a:r>
              <a:rPr lang="en-US" dirty="0"/>
              <a:t>You have a plan for this year! What about next year if it comes back? The more plants you are dealing with the longer you should plan to invest.</a:t>
            </a:r>
          </a:p>
        </p:txBody>
      </p:sp>
      <p:sp>
        <p:nvSpPr>
          <p:cNvPr id="4" name="Slide Number Placeholder 3"/>
          <p:cNvSpPr>
            <a:spLocks noGrp="1"/>
          </p:cNvSpPr>
          <p:nvPr>
            <p:ph type="sldNum" sz="quarter" idx="5"/>
          </p:nvPr>
        </p:nvSpPr>
        <p:spPr/>
        <p:txBody>
          <a:bodyPr/>
          <a:lstStyle/>
          <a:p>
            <a:fld id="{3D181902-B608-403C-9C1D-FAB5A1545030}" type="slidenum">
              <a:rPr lang="en-US" smtClean="0"/>
              <a:t>21</a:t>
            </a:fld>
            <a:endParaRPr lang="en-US"/>
          </a:p>
        </p:txBody>
      </p:sp>
    </p:spTree>
    <p:extLst>
      <p:ext uri="{BB962C8B-B14F-4D97-AF65-F5344CB8AC3E}">
        <p14:creationId xmlns:p14="http://schemas.microsoft.com/office/powerpoint/2010/main" val="6678591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well planned</a:t>
            </a:r>
            <a:r>
              <a:rPr lang="en-US" baseline="0" dirty="0"/>
              <a:t> native garden should require almost no work from you once established. Take the time now to choose the ones best suited for your space to save yourself time, money, and back aches. Answer the following questions.</a:t>
            </a:r>
            <a:endParaRPr lang="en-US" dirty="0"/>
          </a:p>
        </p:txBody>
      </p:sp>
      <p:sp>
        <p:nvSpPr>
          <p:cNvPr id="4" name="Slide Number Placeholder 3"/>
          <p:cNvSpPr>
            <a:spLocks noGrp="1"/>
          </p:cNvSpPr>
          <p:nvPr>
            <p:ph type="sldNum" sz="quarter" idx="10"/>
          </p:nvPr>
        </p:nvSpPr>
        <p:spPr/>
        <p:txBody>
          <a:bodyPr/>
          <a:lstStyle/>
          <a:p>
            <a:fld id="{3D181902-B608-403C-9C1D-FAB5A1545030}" type="slidenum">
              <a:rPr lang="en-US" smtClean="0"/>
              <a:t>22</a:t>
            </a:fld>
            <a:endParaRPr lang="en-US"/>
          </a:p>
        </p:txBody>
      </p:sp>
    </p:spTree>
    <p:extLst>
      <p:ext uri="{BB962C8B-B14F-4D97-AF65-F5344CB8AC3E}">
        <p14:creationId xmlns:p14="http://schemas.microsoft.com/office/powerpoint/2010/main" val="4052744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questions are essential to planning out your garden. A full sun plant in a full shade area will not last.</a:t>
            </a:r>
          </a:p>
        </p:txBody>
      </p:sp>
      <p:sp>
        <p:nvSpPr>
          <p:cNvPr id="4" name="Slide Number Placeholder 3"/>
          <p:cNvSpPr>
            <a:spLocks noGrp="1"/>
          </p:cNvSpPr>
          <p:nvPr>
            <p:ph type="sldNum" sz="quarter" idx="5"/>
          </p:nvPr>
        </p:nvSpPr>
        <p:spPr/>
        <p:txBody>
          <a:bodyPr/>
          <a:lstStyle/>
          <a:p>
            <a:fld id="{3D181902-B608-403C-9C1D-FAB5A1545030}" type="slidenum">
              <a:rPr lang="en-US" smtClean="0"/>
              <a:t>23</a:t>
            </a:fld>
            <a:endParaRPr lang="en-US"/>
          </a:p>
        </p:txBody>
      </p:sp>
    </p:spTree>
    <p:extLst>
      <p:ext uri="{BB962C8B-B14F-4D97-AF65-F5344CB8AC3E}">
        <p14:creationId xmlns:p14="http://schemas.microsoft.com/office/powerpoint/2010/main" val="23336823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plants you want to keep. Can you add native diversity to support more native species? Do you have trees or shrubs that birds can perch on? </a:t>
            </a:r>
          </a:p>
        </p:txBody>
      </p:sp>
      <p:sp>
        <p:nvSpPr>
          <p:cNvPr id="4" name="Slide Number Placeholder 3"/>
          <p:cNvSpPr>
            <a:spLocks noGrp="1"/>
          </p:cNvSpPr>
          <p:nvPr>
            <p:ph type="sldNum" sz="quarter" idx="5"/>
          </p:nvPr>
        </p:nvSpPr>
        <p:spPr/>
        <p:txBody>
          <a:bodyPr/>
          <a:lstStyle/>
          <a:p>
            <a:fld id="{3D181902-B608-403C-9C1D-FAB5A1545030}" type="slidenum">
              <a:rPr lang="en-US" smtClean="0"/>
              <a:t>24</a:t>
            </a:fld>
            <a:endParaRPr lang="en-US"/>
          </a:p>
        </p:txBody>
      </p:sp>
    </p:spTree>
    <p:extLst>
      <p:ext uri="{BB962C8B-B14F-4D97-AF65-F5344CB8AC3E}">
        <p14:creationId xmlns:p14="http://schemas.microsoft.com/office/powerpoint/2010/main" val="18979081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what is your goal? Do you want to create more bird habitat? Do you have a lot of water pooling that you would like to get rid of? Increase pollinator habitat? Or do you just hate mowing and want less lawn?</a:t>
            </a:r>
          </a:p>
        </p:txBody>
      </p:sp>
      <p:sp>
        <p:nvSpPr>
          <p:cNvPr id="4" name="Slide Number Placeholder 3"/>
          <p:cNvSpPr>
            <a:spLocks noGrp="1"/>
          </p:cNvSpPr>
          <p:nvPr>
            <p:ph type="sldNum" sz="quarter" idx="5"/>
          </p:nvPr>
        </p:nvSpPr>
        <p:spPr/>
        <p:txBody>
          <a:bodyPr/>
          <a:lstStyle/>
          <a:p>
            <a:fld id="{3D181902-B608-403C-9C1D-FAB5A1545030}" type="slidenum">
              <a:rPr lang="en-US" smtClean="0"/>
              <a:t>25</a:t>
            </a:fld>
            <a:endParaRPr lang="en-US"/>
          </a:p>
        </p:txBody>
      </p:sp>
    </p:spTree>
    <p:extLst>
      <p:ext uri="{BB962C8B-B14F-4D97-AF65-F5344CB8AC3E}">
        <p14:creationId xmlns:p14="http://schemas.microsoft.com/office/powerpoint/2010/main" val="39188985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sure to provide food (seed or nut producers), shelter (bird boxes, trees or shrubs) and water (bird bath, pond etc.)</a:t>
            </a:r>
          </a:p>
        </p:txBody>
      </p:sp>
      <p:sp>
        <p:nvSpPr>
          <p:cNvPr id="4" name="Slide Number Placeholder 3"/>
          <p:cNvSpPr>
            <a:spLocks noGrp="1"/>
          </p:cNvSpPr>
          <p:nvPr>
            <p:ph type="sldNum" sz="quarter" idx="5"/>
          </p:nvPr>
        </p:nvSpPr>
        <p:spPr/>
        <p:txBody>
          <a:bodyPr/>
          <a:lstStyle/>
          <a:p>
            <a:fld id="{3D181902-B608-403C-9C1D-FAB5A1545030}" type="slidenum">
              <a:rPr lang="en-US" smtClean="0"/>
              <a:t>26</a:t>
            </a:fld>
            <a:endParaRPr lang="en-US"/>
          </a:p>
        </p:txBody>
      </p:sp>
    </p:spTree>
    <p:extLst>
      <p:ext uri="{BB962C8B-B14F-4D97-AF65-F5344CB8AC3E}">
        <p14:creationId xmlns:p14="http://schemas.microsoft.com/office/powerpoint/2010/main" val="29779959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Native species that are great at supporting our birds are Mountain Laurel (shrub- shelter, perching), Columbine (early flowering perennial- seeds), White Oak (tree-shelter nesting, perching), and Blueberry (shrub- berries, perching, shelter)</a:t>
            </a:r>
          </a:p>
        </p:txBody>
      </p:sp>
      <p:sp>
        <p:nvSpPr>
          <p:cNvPr id="4" name="Slide Number Placeholder 3"/>
          <p:cNvSpPr>
            <a:spLocks noGrp="1"/>
          </p:cNvSpPr>
          <p:nvPr>
            <p:ph type="sldNum" sz="quarter" idx="5"/>
          </p:nvPr>
        </p:nvSpPr>
        <p:spPr/>
        <p:txBody>
          <a:bodyPr/>
          <a:lstStyle/>
          <a:p>
            <a:fld id="{3D181902-B608-403C-9C1D-FAB5A1545030}" type="slidenum">
              <a:rPr lang="en-US" smtClean="0"/>
              <a:t>27</a:t>
            </a:fld>
            <a:endParaRPr lang="en-US"/>
          </a:p>
        </p:txBody>
      </p:sp>
    </p:spTree>
    <p:extLst>
      <p:ext uri="{BB962C8B-B14F-4D97-AF65-F5344CB8AC3E}">
        <p14:creationId xmlns:p14="http://schemas.microsoft.com/office/powerpoint/2010/main" val="16138447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designing this garden you want your more drought tolerant plants along the edges and wet tolerant plants in the center where most of the water will be pooling.</a:t>
            </a:r>
          </a:p>
        </p:txBody>
      </p:sp>
      <p:sp>
        <p:nvSpPr>
          <p:cNvPr id="4" name="Slide Number Placeholder 3"/>
          <p:cNvSpPr>
            <a:spLocks noGrp="1"/>
          </p:cNvSpPr>
          <p:nvPr>
            <p:ph type="sldNum" sz="quarter" idx="10"/>
          </p:nvPr>
        </p:nvSpPr>
        <p:spPr/>
        <p:txBody>
          <a:bodyPr/>
          <a:lstStyle/>
          <a:p>
            <a:fld id="{3D181902-B608-403C-9C1D-FAB5A1545030}" type="slidenum">
              <a:rPr lang="en-US" smtClean="0"/>
              <a:t>28</a:t>
            </a:fld>
            <a:endParaRPr lang="en-US"/>
          </a:p>
        </p:txBody>
      </p:sp>
    </p:spTree>
    <p:extLst>
      <p:ext uri="{BB962C8B-B14F-4D97-AF65-F5344CB8AC3E}">
        <p14:creationId xmlns:p14="http://schemas.microsoft.com/office/powerpoint/2010/main" val="9279827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Ferns, Cardinal Flower, Turtlehead, Marsh milkweed, New</a:t>
            </a:r>
            <a:r>
              <a:rPr lang="en-US" baseline="0" dirty="0"/>
              <a:t> England Aster, Joe-</a:t>
            </a:r>
            <a:r>
              <a:rPr lang="en-US" baseline="0" dirty="0" err="1"/>
              <a:t>pye</a:t>
            </a:r>
            <a:r>
              <a:rPr lang="en-US" baseline="0" dirty="0"/>
              <a:t> weed, red twig dogwood, highbush blueberry</a:t>
            </a:r>
            <a:endParaRPr lang="en-US" dirty="0"/>
          </a:p>
          <a:p>
            <a:endParaRPr lang="en-US" dirty="0"/>
          </a:p>
        </p:txBody>
      </p:sp>
      <p:sp>
        <p:nvSpPr>
          <p:cNvPr id="4" name="Slide Number Placeholder 3"/>
          <p:cNvSpPr>
            <a:spLocks noGrp="1"/>
          </p:cNvSpPr>
          <p:nvPr>
            <p:ph type="sldNum" sz="quarter" idx="5"/>
          </p:nvPr>
        </p:nvSpPr>
        <p:spPr/>
        <p:txBody>
          <a:bodyPr/>
          <a:lstStyle/>
          <a:p>
            <a:fld id="{3D181902-B608-403C-9C1D-FAB5A1545030}" type="slidenum">
              <a:rPr lang="en-US" smtClean="0"/>
              <a:t>29</a:t>
            </a:fld>
            <a:endParaRPr lang="en-US"/>
          </a:p>
        </p:txBody>
      </p:sp>
    </p:spTree>
    <p:extLst>
      <p:ext uri="{BB962C8B-B14F-4D97-AF65-F5344CB8AC3E}">
        <p14:creationId xmlns:p14="http://schemas.microsoft.com/office/powerpoint/2010/main" val="22952665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a:t>
            </a:r>
            <a:r>
              <a:rPr lang="en-US" dirty="0" err="1"/>
              <a:t>Pye</a:t>
            </a:r>
            <a:r>
              <a:rPr lang="en-US" dirty="0"/>
              <a:t> Weed, Black eyed Susan, Bee Balm, butterfly weed, milkweed</a:t>
            </a:r>
          </a:p>
        </p:txBody>
      </p:sp>
      <p:sp>
        <p:nvSpPr>
          <p:cNvPr id="4" name="Slide Number Placeholder 3"/>
          <p:cNvSpPr>
            <a:spLocks noGrp="1"/>
          </p:cNvSpPr>
          <p:nvPr>
            <p:ph type="sldNum" sz="quarter" idx="5"/>
          </p:nvPr>
        </p:nvSpPr>
        <p:spPr/>
        <p:txBody>
          <a:bodyPr/>
          <a:lstStyle/>
          <a:p>
            <a:fld id="{3D181902-B608-403C-9C1D-FAB5A1545030}" type="slidenum">
              <a:rPr lang="en-US" smtClean="0"/>
              <a:t>31</a:t>
            </a:fld>
            <a:endParaRPr lang="en-US"/>
          </a:p>
        </p:txBody>
      </p:sp>
    </p:spTree>
    <p:extLst>
      <p:ext uri="{BB962C8B-B14F-4D97-AF65-F5344CB8AC3E}">
        <p14:creationId xmlns:p14="http://schemas.microsoft.com/office/powerpoint/2010/main" val="3591557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MIPAG is a group of professionals that represents all corners of plant management in the state with members from land trusts, non-profits, municipalities, federal/state agencies, garden centers, and nurseries. Together they review species and make a single recommendation to the state if a plant should be added to the prohibited plant list. The State then decides to either accept or reject their recommendation. </a:t>
            </a:r>
          </a:p>
          <a:p>
            <a:endParaRPr lang="en-US" dirty="0"/>
          </a:p>
          <a:p>
            <a:r>
              <a:rPr lang="en-US" dirty="0"/>
              <a:t>There are three categories for how a plant can be listed on the prohibited plant list; Invasive (the non-native species is here in MA and spread into native or minimally managed plant systems and cause economic or environmental harm), Likely Invasive (non-native species is naturalized in MA but does not meet full criteria to be considered “Invasive”), Potentially Invasive (non-native species not currently known to be in MA but is expected to become invasive in minimally managed areas).</a:t>
            </a:r>
          </a:p>
          <a:p>
            <a:endParaRPr lang="en-US" dirty="0"/>
          </a:p>
          <a:p>
            <a:r>
              <a:rPr lang="en-US" dirty="0"/>
              <a:t>There are many characteristics that a species must meet to be considered invasive. Here are some of the questions that are considered during the review process.</a:t>
            </a:r>
          </a:p>
        </p:txBody>
      </p:sp>
      <p:sp>
        <p:nvSpPr>
          <p:cNvPr id="4" name="Slide Number Placeholder 3"/>
          <p:cNvSpPr>
            <a:spLocks noGrp="1"/>
          </p:cNvSpPr>
          <p:nvPr>
            <p:ph type="sldNum" sz="quarter" idx="5"/>
          </p:nvPr>
        </p:nvSpPr>
        <p:spPr/>
        <p:txBody>
          <a:bodyPr/>
          <a:lstStyle/>
          <a:p>
            <a:fld id="{3D181902-B608-403C-9C1D-FAB5A1545030}" type="slidenum">
              <a:rPr lang="en-US" smtClean="0"/>
              <a:t>3</a:t>
            </a:fld>
            <a:endParaRPr lang="en-US"/>
          </a:p>
        </p:txBody>
      </p:sp>
    </p:spTree>
    <p:extLst>
      <p:ext uri="{BB962C8B-B14F-4D97-AF65-F5344CB8AC3E}">
        <p14:creationId xmlns:p14="http://schemas.microsoft.com/office/powerpoint/2010/main" val="32312714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photo is the start of an expanded native flower bed.</a:t>
            </a:r>
          </a:p>
          <a:p>
            <a:endParaRPr lang="en-US" dirty="0"/>
          </a:p>
          <a:p>
            <a:r>
              <a:rPr lang="en-US" dirty="0"/>
              <a:t>More water will be absorbed by natives than your lawn as their root system is much more extensive.</a:t>
            </a:r>
          </a:p>
          <a:p>
            <a:endParaRPr lang="en-US" dirty="0"/>
          </a:p>
          <a:p>
            <a:r>
              <a:rPr lang="en-US" dirty="0"/>
              <a:t>If you plant closely (as in leave enough space between plants for them to reach max width) once everything is full sized you should not need to weed. This planting method will also allow you not to need mulch. Leave the garden standing until early/mid spring, this will give any native pollinators that hibernated on the plant time to emerge. Leave seed heads on the plant (don’t deadhead) for birds and other wildlife to eat. </a:t>
            </a:r>
          </a:p>
          <a:p>
            <a:endParaRPr lang="en-US" dirty="0"/>
          </a:p>
          <a:p>
            <a:r>
              <a:rPr lang="en-US" dirty="0"/>
              <a:t>Gas-powered mowers emit 11 times more air pollution</a:t>
            </a:r>
            <a:r>
              <a:rPr lang="en-US" baseline="0" dirty="0"/>
              <a:t> than a new car for each hour of operation.</a:t>
            </a:r>
          </a:p>
          <a:p>
            <a:endParaRPr lang="en-US" baseline="0" dirty="0"/>
          </a:p>
          <a:p>
            <a:r>
              <a:rPr lang="en-US" baseline="0" dirty="0"/>
              <a:t>A well planned native garden should not require additional water (outside the first year or two), fertilizer, or pesticides.</a:t>
            </a:r>
            <a:endParaRPr lang="en-US" dirty="0"/>
          </a:p>
        </p:txBody>
      </p:sp>
      <p:sp>
        <p:nvSpPr>
          <p:cNvPr id="4" name="Slide Number Placeholder 3"/>
          <p:cNvSpPr>
            <a:spLocks noGrp="1"/>
          </p:cNvSpPr>
          <p:nvPr>
            <p:ph type="sldNum" sz="quarter" idx="10"/>
          </p:nvPr>
        </p:nvSpPr>
        <p:spPr/>
        <p:txBody>
          <a:bodyPr/>
          <a:lstStyle/>
          <a:p>
            <a:fld id="{3D181902-B608-403C-9C1D-FAB5A1545030}" type="slidenum">
              <a:rPr lang="en-US" smtClean="0"/>
              <a:t>32</a:t>
            </a:fld>
            <a:endParaRPr lang="en-US"/>
          </a:p>
        </p:txBody>
      </p:sp>
    </p:spTree>
    <p:extLst>
      <p:ext uri="{BB962C8B-B14F-4D97-AF65-F5344CB8AC3E}">
        <p14:creationId xmlns:p14="http://schemas.microsoft.com/office/powerpoint/2010/main" val="5450152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Bee hotels are for solitary native bees that will hibernate in holes of logs and sticks</a:t>
            </a:r>
          </a:p>
          <a:p>
            <a:r>
              <a:rPr lang="en-US" dirty="0"/>
              <a:t>Bird baths provide water year round. In winter water is one of their most limited resources and is essential for preening to keep warm.</a:t>
            </a:r>
          </a:p>
        </p:txBody>
      </p:sp>
      <p:sp>
        <p:nvSpPr>
          <p:cNvPr id="4" name="Slide Number Placeholder 3"/>
          <p:cNvSpPr>
            <a:spLocks noGrp="1"/>
          </p:cNvSpPr>
          <p:nvPr>
            <p:ph type="sldNum" sz="quarter" idx="5"/>
          </p:nvPr>
        </p:nvSpPr>
        <p:spPr/>
        <p:txBody>
          <a:bodyPr/>
          <a:lstStyle/>
          <a:p>
            <a:fld id="{3D181902-B608-403C-9C1D-FAB5A1545030}" type="slidenum">
              <a:rPr lang="en-US" smtClean="0"/>
              <a:t>33</a:t>
            </a:fld>
            <a:endParaRPr lang="en-US"/>
          </a:p>
        </p:txBody>
      </p:sp>
    </p:spTree>
    <p:extLst>
      <p:ext uri="{BB962C8B-B14F-4D97-AF65-F5344CB8AC3E}">
        <p14:creationId xmlns:p14="http://schemas.microsoft.com/office/powerpoint/2010/main" val="28722073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81902-B608-403C-9C1D-FAB5A1545030}" type="slidenum">
              <a:rPr lang="en-US" smtClean="0"/>
              <a:t>34</a:t>
            </a:fld>
            <a:endParaRPr lang="en-US"/>
          </a:p>
        </p:txBody>
      </p:sp>
    </p:spTree>
    <p:extLst>
      <p:ext uri="{BB962C8B-B14F-4D97-AF65-F5344CB8AC3E}">
        <p14:creationId xmlns:p14="http://schemas.microsoft.com/office/powerpoint/2010/main" val="41513818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unclear which, if any native cultivars provide the same nutritional benefit as the straight species. When choosing pick the straight species (there are A LOT of beautiful options)</a:t>
            </a:r>
          </a:p>
        </p:txBody>
      </p:sp>
      <p:sp>
        <p:nvSpPr>
          <p:cNvPr id="4" name="Slide Number Placeholder 3"/>
          <p:cNvSpPr>
            <a:spLocks noGrp="1"/>
          </p:cNvSpPr>
          <p:nvPr>
            <p:ph type="sldNum" sz="quarter" idx="5"/>
          </p:nvPr>
        </p:nvSpPr>
        <p:spPr/>
        <p:txBody>
          <a:bodyPr/>
          <a:lstStyle/>
          <a:p>
            <a:fld id="{3D181902-B608-403C-9C1D-FAB5A1545030}" type="slidenum">
              <a:rPr lang="en-US" smtClean="0"/>
              <a:t>35</a:t>
            </a:fld>
            <a:endParaRPr lang="en-US"/>
          </a:p>
        </p:txBody>
      </p:sp>
    </p:spTree>
    <p:extLst>
      <p:ext uri="{BB962C8B-B14F-4D97-AF65-F5344CB8AC3E}">
        <p14:creationId xmlns:p14="http://schemas.microsoft.com/office/powerpoint/2010/main" val="18476051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lazy- don’t clean up the garden in fall or right away in spring, let the temperatures increase a bit before cutting back dead stalks. Don’t plan to water after the plants are established even in a drought, these plants are used to this. Plan your garden close so that when plants are mature they are touch each other, you won’t need to weed as much and won’t need mulch. Mulch the edge of the beds if you want the look but the mulch is not needed in the bed once established. If you want to add mulch while they are establishing do so lightly. Leaf mulch is great in the fall. If you want a more organized garden don’t use mints (bee balm, mountain mint) or common milkweed, they will spread into areas you don’t want it. Don’t used chemicals. Native plants don’t need fertilizer. Native plants support many native insects which support the birds. Our native insects will have a minimal affect on your plants and without them the birds will suffer.</a:t>
            </a:r>
          </a:p>
        </p:txBody>
      </p:sp>
      <p:sp>
        <p:nvSpPr>
          <p:cNvPr id="4" name="Slide Number Placeholder 3"/>
          <p:cNvSpPr>
            <a:spLocks noGrp="1"/>
          </p:cNvSpPr>
          <p:nvPr>
            <p:ph type="sldNum" sz="quarter" idx="5"/>
          </p:nvPr>
        </p:nvSpPr>
        <p:spPr/>
        <p:txBody>
          <a:bodyPr/>
          <a:lstStyle/>
          <a:p>
            <a:fld id="{3D181902-B608-403C-9C1D-FAB5A1545030}" type="slidenum">
              <a:rPr lang="en-US" smtClean="0"/>
              <a:t>36</a:t>
            </a:fld>
            <a:endParaRPr lang="en-US"/>
          </a:p>
        </p:txBody>
      </p:sp>
    </p:spTree>
    <p:extLst>
      <p:ext uri="{BB962C8B-B14F-4D97-AF65-F5344CB8AC3E}">
        <p14:creationId xmlns:p14="http://schemas.microsoft.com/office/powerpoint/2010/main" val="3734946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invasives do so well? There are several reasons invasives can outcompete our natives and get a foothold in our natural areas. Many species meet several of the reasons we are about to go through.</a:t>
            </a:r>
          </a:p>
          <a:p>
            <a:endParaRPr lang="en-US" dirty="0"/>
          </a:p>
          <a:p>
            <a:r>
              <a:rPr lang="en-US" dirty="0"/>
              <a:t>Predator release- When the invasive is in it’s native range they typically have a natural predator that helps keep the population in check such as an herbivore that eats the foliage and suppresses growth or flowering. In the new area there is no existing predator that would suppress plant growth. Deer don’t really eat, or at least prefer to eat majority of our worst offenders.</a:t>
            </a:r>
          </a:p>
          <a:p>
            <a:endParaRPr lang="en-US" dirty="0"/>
          </a:p>
          <a:p>
            <a:r>
              <a:rPr lang="en-US" dirty="0"/>
              <a:t>Filling a gap niche- A niche is the functional role that species plays within the habitat. If the habitat in question has functional role or gap not filled a non-native with that ability can easily fill that needs. For plants that could be is it an understory plant that can grow in shade and deer won’t eat it. </a:t>
            </a:r>
            <a:r>
              <a:rPr lang="en-US" dirty="0" err="1"/>
              <a:t>Japenese</a:t>
            </a:r>
            <a:r>
              <a:rPr lang="en-US" dirty="0"/>
              <a:t> barberry meets those qualifications and in sparse woods they can be easily found.</a:t>
            </a:r>
          </a:p>
          <a:p>
            <a:endParaRPr lang="en-US" dirty="0"/>
          </a:p>
          <a:p>
            <a:r>
              <a:rPr lang="en-US" dirty="0"/>
              <a:t>Creates ideal habitat for itself but not natives- Garlic mustard secretes an allelopathic chemical from its roots that suppresses the growth of natives around it leaving more space for the garlic mustard.</a:t>
            </a:r>
          </a:p>
          <a:p>
            <a:endParaRPr lang="en-US" dirty="0"/>
          </a:p>
          <a:p>
            <a:r>
              <a:rPr lang="en-US" dirty="0"/>
              <a:t>Growing season- Many of our invasives leaf out weeks before our natives and retain their foliage well after the natives have gone dormant for the winter. This gives them more time to acquire nutrients to expand their roots and overall size.</a:t>
            </a:r>
          </a:p>
          <a:p>
            <a:endParaRPr lang="en-US" dirty="0"/>
          </a:p>
          <a:p>
            <a:r>
              <a:rPr lang="en-US" dirty="0"/>
              <a:t>Dispersal methods- Some plants can spread from rhizomes (a small piece of root) that break off. Knotweed can spread down stream easily this way. Or they have very tiny seeds that will stick in the mud of your boots or tires. The seeds could also be viable after 10 years. The fruit can look very attractive to birds or other wildlife but has no/little nutritional value and will pass quickly through the animal.</a:t>
            </a:r>
          </a:p>
          <a:p>
            <a:endParaRPr lang="en-US" dirty="0"/>
          </a:p>
          <a:p>
            <a:r>
              <a:rPr lang="en-US" dirty="0"/>
              <a:t>Tolerant of variable conditions- They can withstand hot/dry or cold/wet. Sun or shade</a:t>
            </a:r>
          </a:p>
        </p:txBody>
      </p:sp>
      <p:sp>
        <p:nvSpPr>
          <p:cNvPr id="4" name="Slide Number Placeholder 3"/>
          <p:cNvSpPr>
            <a:spLocks noGrp="1"/>
          </p:cNvSpPr>
          <p:nvPr>
            <p:ph type="sldNum" sz="quarter" idx="10"/>
          </p:nvPr>
        </p:nvSpPr>
        <p:spPr/>
        <p:txBody>
          <a:bodyPr/>
          <a:lstStyle/>
          <a:p>
            <a:fld id="{3D181902-B608-403C-9C1D-FAB5A1545030}" type="slidenum">
              <a:rPr lang="en-US" smtClean="0"/>
              <a:t>4</a:t>
            </a:fld>
            <a:endParaRPr lang="en-US"/>
          </a:p>
        </p:txBody>
      </p:sp>
    </p:spTree>
    <p:extLst>
      <p:ext uri="{BB962C8B-B14F-4D97-AF65-F5344CB8AC3E}">
        <p14:creationId xmlns:p14="http://schemas.microsoft.com/office/powerpoint/2010/main" val="2014554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ecological impacts an invasive can have on a habitat. Many can form dense thickets, such as the glossy buckthorn in this photo. This patch is extensive and there are so many buckthorn individuals packed so close together that there is nothing growing under them but more buckthorn. When we lose space for our native plant species we are losing preferred and high quality food sources for birds and pollinators, we lose perching, nesting, and foraging spaces, and the availability of light, water, and space can change which will impact what species can grow there. </a:t>
            </a:r>
          </a:p>
          <a:p>
            <a:endParaRPr lang="en-US" dirty="0"/>
          </a:p>
          <a:p>
            <a:r>
              <a:rPr lang="en-US" dirty="0"/>
              <a:t>Long term this type of monoculture will prevent natural species succession. If this is the understory of a forest there will be no tree seedlings in this patch so when a canopy trees falls there is nothing to replace it. </a:t>
            </a:r>
          </a:p>
          <a:p>
            <a:endParaRPr lang="en-US" dirty="0"/>
          </a:p>
          <a:p>
            <a:r>
              <a:rPr lang="en-US" dirty="0"/>
              <a:t>All of this results in an overall loss of species diversity. We will see impacts on current and future plants, birds, insects, soil chemistry, and water availability. </a:t>
            </a:r>
          </a:p>
        </p:txBody>
      </p:sp>
      <p:sp>
        <p:nvSpPr>
          <p:cNvPr id="4" name="Slide Number Placeholder 3"/>
          <p:cNvSpPr>
            <a:spLocks noGrp="1"/>
          </p:cNvSpPr>
          <p:nvPr>
            <p:ph type="sldNum" sz="quarter" idx="5"/>
          </p:nvPr>
        </p:nvSpPr>
        <p:spPr/>
        <p:txBody>
          <a:bodyPr/>
          <a:lstStyle/>
          <a:p>
            <a:fld id="{3D181902-B608-403C-9C1D-FAB5A1545030}" type="slidenum">
              <a:rPr lang="en-US" smtClean="0"/>
              <a:t>5</a:t>
            </a:fld>
            <a:endParaRPr lang="en-US"/>
          </a:p>
        </p:txBody>
      </p:sp>
    </p:spTree>
    <p:extLst>
      <p:ext uri="{BB962C8B-B14F-4D97-AF65-F5344CB8AC3E}">
        <p14:creationId xmlns:p14="http://schemas.microsoft.com/office/powerpoint/2010/main" val="3732701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national report I could find was from 2005 which determined that invasive species have cause $120 billion in damages per year and that number is only increasing. Damages assessed included aquatics clogging waterways or impacting vessels (for example zebra mussels in the Great Lakes or water chestnut in MA waterways), invasives impacting farms by encroaching into fields or altering soil chemistry. Invasives can also degrade houses or infrastructure, Japanese knotweed can grow through pavement or kudzu that can encase houses or cover roadways. </a:t>
            </a:r>
          </a:p>
        </p:txBody>
      </p:sp>
      <p:sp>
        <p:nvSpPr>
          <p:cNvPr id="4" name="Slide Number Placeholder 3"/>
          <p:cNvSpPr>
            <a:spLocks noGrp="1"/>
          </p:cNvSpPr>
          <p:nvPr>
            <p:ph type="sldNum" sz="quarter" idx="10"/>
          </p:nvPr>
        </p:nvSpPr>
        <p:spPr/>
        <p:txBody>
          <a:bodyPr/>
          <a:lstStyle/>
          <a:p>
            <a:fld id="{3D181902-B608-403C-9C1D-FAB5A1545030}" type="slidenum">
              <a:rPr lang="en-US" smtClean="0"/>
              <a:t>6</a:t>
            </a:fld>
            <a:endParaRPr lang="en-US"/>
          </a:p>
        </p:txBody>
      </p:sp>
    </p:spTree>
    <p:extLst>
      <p:ext uri="{BB962C8B-B14F-4D97-AF65-F5344CB8AC3E}">
        <p14:creationId xmlns:p14="http://schemas.microsoft.com/office/powerpoint/2010/main" val="2810304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invasive</a:t>
            </a:r>
            <a:r>
              <a:rPr lang="en-US" baseline="0" dirty="0"/>
              <a:t> management is done by natural land managers, highway departments, farmers, boaters, powerline companies and sometimes private landowners but we can’t do it alone. We need your help. </a:t>
            </a:r>
            <a:endParaRPr lang="en-US" dirty="0"/>
          </a:p>
          <a:p>
            <a:endParaRPr lang="en-US" dirty="0"/>
          </a:p>
        </p:txBody>
      </p:sp>
      <p:sp>
        <p:nvSpPr>
          <p:cNvPr id="4" name="Slide Number Placeholder 3"/>
          <p:cNvSpPr>
            <a:spLocks noGrp="1"/>
          </p:cNvSpPr>
          <p:nvPr>
            <p:ph type="sldNum" sz="quarter" idx="5"/>
          </p:nvPr>
        </p:nvSpPr>
        <p:spPr/>
        <p:txBody>
          <a:bodyPr/>
          <a:lstStyle/>
          <a:p>
            <a:fld id="{3D181902-B608-403C-9C1D-FAB5A1545030}" type="slidenum">
              <a:rPr lang="en-US" smtClean="0"/>
              <a:t>7</a:t>
            </a:fld>
            <a:endParaRPr lang="en-US"/>
          </a:p>
        </p:txBody>
      </p:sp>
    </p:spTree>
    <p:extLst>
      <p:ext uri="{BB962C8B-B14F-4D97-AF65-F5344CB8AC3E}">
        <p14:creationId xmlns:p14="http://schemas.microsoft.com/office/powerpoint/2010/main" val="492067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want to help… now what? It is import to know what you are dealing with so that you know how to properly remove the plant. Many of our invasives respond differently to certain removal techniques and sometimes you can make the situation worse. First, we will go over the different ways an invasive can be removed and disposed of then we will get into the details you’ll need for some of our worst offenders.</a:t>
            </a:r>
          </a:p>
        </p:txBody>
      </p:sp>
      <p:sp>
        <p:nvSpPr>
          <p:cNvPr id="4" name="Slide Number Placeholder 3"/>
          <p:cNvSpPr>
            <a:spLocks noGrp="1"/>
          </p:cNvSpPr>
          <p:nvPr>
            <p:ph type="sldNum" sz="quarter" idx="5"/>
          </p:nvPr>
        </p:nvSpPr>
        <p:spPr/>
        <p:txBody>
          <a:bodyPr/>
          <a:lstStyle/>
          <a:p>
            <a:fld id="{3D181902-B608-403C-9C1D-FAB5A1545030}" type="slidenum">
              <a:rPr lang="en-US" smtClean="0"/>
              <a:t>8</a:t>
            </a:fld>
            <a:endParaRPr lang="en-US"/>
          </a:p>
        </p:txBody>
      </p:sp>
    </p:spTree>
    <p:extLst>
      <p:ext uri="{BB962C8B-B14F-4D97-AF65-F5344CB8AC3E}">
        <p14:creationId xmlns:p14="http://schemas.microsoft.com/office/powerpoint/2010/main" val="339031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Manual or mechanical removal is when you are physically removing the plant from the ground. Manual removal includes hand pulling or the using weed wrench (the orange tool that helps you leverage the roots out of the ground) or digging the roots out with a shovel. Mechanical removal is when machinery is involved to remove the roots, so a tractor to pull the roots or something larger.</a:t>
            </a:r>
          </a:p>
        </p:txBody>
      </p:sp>
      <p:sp>
        <p:nvSpPr>
          <p:cNvPr id="4" name="Slide Number Placeholder 3"/>
          <p:cNvSpPr>
            <a:spLocks noGrp="1"/>
          </p:cNvSpPr>
          <p:nvPr>
            <p:ph type="sldNum" sz="quarter" idx="5"/>
          </p:nvPr>
        </p:nvSpPr>
        <p:spPr/>
        <p:txBody>
          <a:bodyPr/>
          <a:lstStyle/>
          <a:p>
            <a:fld id="{3D181902-B608-403C-9C1D-FAB5A1545030}" type="slidenum">
              <a:rPr lang="en-US" smtClean="0"/>
              <a:t>9</a:t>
            </a:fld>
            <a:endParaRPr lang="en-US"/>
          </a:p>
        </p:txBody>
      </p:sp>
    </p:spTree>
    <p:extLst>
      <p:ext uri="{BB962C8B-B14F-4D97-AF65-F5344CB8AC3E}">
        <p14:creationId xmlns:p14="http://schemas.microsoft.com/office/powerpoint/2010/main" val="767507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Subtitle 2"/>
          <p:cNvSpPr>
            <a:spLocks noGrp="1"/>
          </p:cNvSpPr>
          <p:nvPr>
            <p:ph type="subTitle" idx="1"/>
          </p:nvPr>
        </p:nvSpPr>
        <p:spPr>
          <a:xfrm>
            <a:off x="3743323" y="3721473"/>
            <a:ext cx="5120640" cy="1581150"/>
          </a:xfrm>
        </p:spPr>
        <p:txBody>
          <a:bodyPr>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2"/>
                </a:solidFill>
              </a:defRPr>
            </a:lvl1pPr>
          </a:lstStyle>
          <a:p>
            <a:fld id="{B55AB38E-8D9D-43CA-8C86-BBD04DA6E04C}" type="datetimeFigureOut">
              <a:rPr lang="en-US" smtClean="0"/>
              <a:t>6/29/2020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91475" y="6429375"/>
            <a:ext cx="876300" cy="292100"/>
          </a:xfrm>
        </p:spPr>
        <p:txBody>
          <a:bodyPr/>
          <a:lstStyle/>
          <a:p>
            <a:fld id="{F24BF4E6-3B41-43EE-A9A8-CB68D20CA031}" type="slidenum">
              <a:rPr lang="en-US" smtClean="0"/>
              <a:t>‹#›</a:t>
            </a:fld>
            <a:endParaRPr lang="en-US"/>
          </a:p>
        </p:txBody>
      </p:sp>
      <p:sp>
        <p:nvSpPr>
          <p:cNvPr id="9"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Title 9"/>
          <p:cNvSpPr>
            <a:spLocks noGrp="1"/>
          </p:cNvSpPr>
          <p:nvPr>
            <p:ph type="title"/>
          </p:nvPr>
        </p:nvSpPr>
        <p:spPr>
          <a:xfrm>
            <a:off x="3739896" y="1417320"/>
            <a:ext cx="5120640" cy="2304288"/>
          </a:xfrm>
        </p:spPr>
        <p:txBody>
          <a:bodyPr>
            <a:normAutofit/>
          </a:bodyPr>
          <a:lstStyle>
            <a:lvl1pPr>
              <a:defRPr sz="4000" cap="all" baseline="0"/>
            </a:lvl1pPr>
          </a:lstStyle>
          <a:p>
            <a:r>
              <a:rPr lang="en-US"/>
              <a:t>Click to edit Master title style</a:t>
            </a:r>
            <a:endParaRPr lang="en-US" dirty="0"/>
          </a:p>
        </p:txBody>
      </p:sp>
      <p:sp>
        <p:nvSpPr>
          <p:cNvPr id="13"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5AB38E-8D9D-43CA-8C86-BBD04DA6E04C}" type="datetimeFigureOut">
              <a:rPr lang="en-US" smtClean="0"/>
              <a:t>6/29/2020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4BF4E6-3B41-43EE-A9A8-CB68D20CA03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5AB38E-8D9D-43CA-8C86-BBD04DA6E04C}" type="datetimeFigureOut">
              <a:rPr lang="en-US" smtClean="0"/>
              <a:t>6/29/2020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4BF4E6-3B41-43EE-A9A8-CB68D20CA03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Freeform 8"/>
          <p:cNvSpPr>
            <a:spLocks noChangeAspect="1" noEditPoints="1"/>
          </p:cNvSpPr>
          <p:nvPr/>
        </p:nvSpPr>
        <p:spPr bwMode="auto">
          <a:xfrm>
            <a:off x="5489634" y="0"/>
            <a:ext cx="3393768" cy="6858000"/>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Date Placeholder 3"/>
          <p:cNvSpPr>
            <a:spLocks noGrp="1"/>
          </p:cNvSpPr>
          <p:nvPr>
            <p:ph type="dt" sz="half" idx="10"/>
          </p:nvPr>
        </p:nvSpPr>
        <p:spPr/>
        <p:txBody>
          <a:bodyPr/>
          <a:lstStyle/>
          <a:p>
            <a:fld id="{B55AB38E-8D9D-43CA-8C86-BBD04DA6E04C}" type="datetimeFigureOut">
              <a:rPr lang="en-US" smtClean="0"/>
              <a:t>6/29/2020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4BF4E6-3B41-43EE-A9A8-CB68D20CA031}" type="slidenum">
              <a:rPr lang="en-US" smtClean="0"/>
              <a:t>‹#›</a:t>
            </a:fld>
            <a:endParaRPr lang="en-US"/>
          </a:p>
        </p:txBody>
      </p:sp>
      <p:sp>
        <p:nvSpPr>
          <p:cNvPr id="25" name="Title Placeholder 1"/>
          <p:cNvSpPr>
            <a:spLocks noGrp="1"/>
          </p:cNvSpPr>
          <p:nvPr>
            <p:ph type="title"/>
          </p:nvPr>
        </p:nvSpPr>
        <p:spPr>
          <a:xfrm>
            <a:off x="276225" y="228600"/>
            <a:ext cx="8591550" cy="1066801"/>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1" name="Content Placeholder 30"/>
          <p:cNvSpPr>
            <a:spLocks noGrp="1"/>
          </p:cNvSpPr>
          <p:nvPr>
            <p:ph sz="quarter" idx="13"/>
          </p:nvPr>
        </p:nvSpPr>
        <p:spPr>
          <a:xfrm>
            <a:off x="274320" y="1298448"/>
            <a:ext cx="8595360"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lvl1pPr>
              <a:defRPr>
                <a:solidFill>
                  <a:schemeClr val="bg2"/>
                </a:solidFill>
              </a:defRPr>
            </a:lvl1pPr>
          </a:lstStyle>
          <a:p>
            <a:fld id="{B55AB38E-8D9D-43CA-8C86-BBD04DA6E04C}" type="datetimeFigureOut">
              <a:rPr lang="en-US" smtClean="0"/>
              <a:t>6/29/2020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4BF4E6-3B41-43EE-A9A8-CB68D20CA031}" type="slidenum">
              <a:rPr lang="en-US" smtClean="0"/>
              <a:t>‹#›</a:t>
            </a:fld>
            <a:endParaRPr lang="en-US"/>
          </a:p>
        </p:txBody>
      </p:sp>
      <p:sp>
        <p:nvSpPr>
          <p:cNvPr id="15" name="Subtitle 2"/>
          <p:cNvSpPr>
            <a:spLocks noGrp="1"/>
          </p:cNvSpPr>
          <p:nvPr>
            <p:ph type="subTitle" idx="1"/>
          </p:nvPr>
        </p:nvSpPr>
        <p:spPr>
          <a:xfrm>
            <a:off x="3743324" y="1400174"/>
            <a:ext cx="5120640" cy="1476375"/>
          </a:xfrm>
        </p:spPr>
        <p:txBody>
          <a:bodyPr anchor="b" anchorCtr="0">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Freeform 7"/>
          <p:cNvSpPr>
            <a:spLocks noChangeAspect="1" noEditPoints="1"/>
          </p:cNvSpPr>
          <p:nvPr/>
        </p:nvSpPr>
        <p:spPr bwMode="auto">
          <a:xfrm>
            <a:off x="34289" y="136641"/>
            <a:ext cx="3326149" cy="6721359"/>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Title 11"/>
          <p:cNvSpPr>
            <a:spLocks noGrp="1"/>
          </p:cNvSpPr>
          <p:nvPr>
            <p:ph type="title"/>
          </p:nvPr>
        </p:nvSpPr>
        <p:spPr>
          <a:xfrm>
            <a:off x="3733800" y="2895599"/>
            <a:ext cx="5129543" cy="2667001"/>
          </a:xfrm>
        </p:spPr>
        <p:txBody>
          <a:bodyPr anchor="t">
            <a:normAutofit/>
          </a:bodyPr>
          <a:lstStyle>
            <a:lvl1pPr>
              <a:defRPr kumimoji="0" lang="en-US" sz="4000" b="0" i="0" u="none" strike="noStrike" kern="1200" cap="all" spc="0" normalizeH="0" baseline="0" noProof="0" dirty="0" smtClean="0">
                <a:ln>
                  <a:noFill/>
                </a:ln>
                <a:solidFill>
                  <a:schemeClr val="tx2"/>
                </a:solidFill>
                <a:effectLst/>
                <a:uLnTx/>
                <a:uFillTx/>
                <a:latin typeface="+mj-lt"/>
                <a:ea typeface="+mj-ea"/>
                <a:cs typeface="Tunga" pitchFamily="2"/>
              </a:defRPr>
            </a:lvl1pPr>
          </a:lstStyle>
          <a:p>
            <a:r>
              <a:rPr lang="en-US"/>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55AB38E-8D9D-43CA-8C86-BBD04DA6E04C}" type="datetimeFigureOut">
              <a:rPr lang="en-US" smtClean="0"/>
              <a:t>6/29/2020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4BF4E6-3B41-43EE-A9A8-CB68D20CA031}" type="slidenum">
              <a:rPr lang="en-US" smtClean="0"/>
              <a:t>‹#›</a:t>
            </a:fld>
            <a:endParaRPr lang="en-US"/>
          </a:p>
        </p:txBody>
      </p:sp>
      <p:sp>
        <p:nvSpPr>
          <p:cNvPr id="9"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12" name="Content Placeholder 11"/>
          <p:cNvSpPr>
            <a:spLocks noGrp="1"/>
          </p:cNvSpPr>
          <p:nvPr>
            <p:ph sz="quarter" idx="13"/>
          </p:nvPr>
        </p:nvSpPr>
        <p:spPr>
          <a:xfrm>
            <a:off x="276225" y="1298448"/>
            <a:ext cx="4251960" cy="4937760"/>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p:cNvSpPr>
            <a:spLocks noGrp="1"/>
          </p:cNvSpPr>
          <p:nvPr>
            <p:ph sz="quarter" idx="14"/>
          </p:nvPr>
        </p:nvSpPr>
        <p:spPr>
          <a:xfrm>
            <a:off x="4615815" y="1298448"/>
            <a:ext cx="4251960" cy="4937760"/>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55AB38E-8D9D-43CA-8C86-BBD04DA6E04C}" type="datetimeFigureOut">
              <a:rPr lang="en-US" smtClean="0"/>
              <a:t>6/29/2020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4BF4E6-3B41-43EE-A9A8-CB68D20CA031}" type="slidenum">
              <a:rPr lang="en-US" smtClean="0"/>
              <a:t>‹#›</a:t>
            </a:fld>
            <a:endParaRPr lang="en-US"/>
          </a:p>
        </p:txBody>
      </p:sp>
      <p:sp>
        <p:nvSpPr>
          <p:cNvPr id="12"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14" name="Content Placeholder 11"/>
          <p:cNvSpPr>
            <a:spLocks noGrp="1"/>
          </p:cNvSpPr>
          <p:nvPr>
            <p:ph sz="quarter" idx="13"/>
          </p:nvPr>
        </p:nvSpPr>
        <p:spPr>
          <a:xfrm>
            <a:off x="27622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1"/>
          <p:cNvSpPr>
            <a:spLocks noGrp="1"/>
          </p:cNvSpPr>
          <p:nvPr>
            <p:ph sz="quarter" idx="14"/>
          </p:nvPr>
        </p:nvSpPr>
        <p:spPr>
          <a:xfrm>
            <a:off x="461581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3"/>
          <p:cNvSpPr>
            <a:spLocks noGrp="1"/>
          </p:cNvSpPr>
          <p:nvPr>
            <p:ph type="body" sz="half" idx="2"/>
          </p:nvPr>
        </p:nvSpPr>
        <p:spPr>
          <a:xfrm>
            <a:off x="276225" y="1298448"/>
            <a:ext cx="4248150" cy="509587"/>
          </a:xfrm>
        </p:spPr>
        <p:txBody>
          <a:bodyPr anchor="ctr">
            <a:normAutofit/>
          </a:bodyPr>
          <a:lstStyle>
            <a:lvl1pPr marL="0" indent="0" algn="l">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1" name="Text Placeholder 3"/>
          <p:cNvSpPr>
            <a:spLocks noGrp="1"/>
          </p:cNvSpPr>
          <p:nvPr>
            <p:ph type="body" sz="half" idx="15"/>
          </p:nvPr>
        </p:nvSpPr>
        <p:spPr>
          <a:xfrm>
            <a:off x="4615815" y="1298448"/>
            <a:ext cx="4248150" cy="509587"/>
          </a:xfrm>
        </p:spPr>
        <p:txBody>
          <a:bodyPr anchor="ctr">
            <a:normAutofit/>
          </a:bodyPr>
          <a:lstStyle>
            <a:lvl1pPr marL="0" indent="0">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2"/>
                </a:solidFill>
              </a:defRPr>
            </a:lvl1pPr>
          </a:lstStyle>
          <a:p>
            <a:fld id="{B55AB38E-8D9D-43CA-8C86-BBD04DA6E04C}" type="datetimeFigureOut">
              <a:rPr lang="en-US" smtClean="0"/>
              <a:t>6/29/2020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4BF4E6-3B41-43EE-A9A8-CB68D20CA031}" type="slidenum">
              <a:rPr lang="en-US" smtClean="0"/>
              <a:t>‹#›</a:t>
            </a:fld>
            <a:endParaRPr lang="en-US"/>
          </a:p>
        </p:txBody>
      </p:sp>
      <p:sp>
        <p:nvSpPr>
          <p:cNvPr id="17"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5AB38E-8D9D-43CA-8C86-BBD04DA6E04C}" type="datetimeFigureOut">
              <a:rPr lang="en-US" smtClean="0"/>
              <a:t>6/29/2020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4BF4E6-3B41-43EE-A9A8-CB68D20CA03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1"/>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lvl1pPr>
              <a:defRPr>
                <a:solidFill>
                  <a:schemeClr val="bg2"/>
                </a:solidFill>
              </a:defRPr>
            </a:lvl1pPr>
          </a:lstStyle>
          <a:p>
            <a:fld id="{B55AB38E-8D9D-43CA-8C86-BBD04DA6E04C}" type="datetimeFigureOut">
              <a:rPr lang="en-US" smtClean="0"/>
              <a:t>6/29/2020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4BF4E6-3B41-43EE-A9A8-CB68D20CA031}" type="slidenum">
              <a:rPr lang="en-US" smtClean="0"/>
              <a:t>‹#›</a:t>
            </a:fld>
            <a:endParaRPr lang="en-US"/>
          </a:p>
        </p:txBody>
      </p:sp>
      <p:sp>
        <p:nvSpPr>
          <p:cNvPr id="9" name="Title Placeholder 1"/>
          <p:cNvSpPr>
            <a:spLocks noGrp="1"/>
          </p:cNvSpPr>
          <p:nvPr>
            <p:ph type="title"/>
          </p:nvPr>
        </p:nvSpPr>
        <p:spPr>
          <a:xfrm>
            <a:off x="276225" y="228601"/>
            <a:ext cx="2834640" cy="1298448"/>
          </a:xfrm>
          <a:prstGeom prst="rect">
            <a:avLst/>
          </a:prstGeom>
        </p:spPr>
        <p:txBody>
          <a:bodyPr vert="horz" lIns="91440" tIns="45720" rIns="91440" bIns="45720" rtlCol="0" anchor="b" anchorCtr="0">
            <a:normAutofit/>
          </a:bodyPr>
          <a:lstStyle>
            <a:lvl1pPr>
              <a:defRPr sz="2400">
                <a:solidFill>
                  <a:schemeClr val="bg2"/>
                </a:solidFill>
              </a:defRPr>
            </a:lvl1pPr>
          </a:lstStyle>
          <a:p>
            <a:r>
              <a:rPr lang="en-US"/>
              <a:t>Click to edit Master title style</a:t>
            </a:r>
            <a:endParaRPr lang="en-US" dirty="0"/>
          </a:p>
        </p:txBody>
      </p:sp>
      <p:sp>
        <p:nvSpPr>
          <p:cNvPr id="10" name="Content Placeholder 11"/>
          <p:cNvSpPr>
            <a:spLocks noGrp="1"/>
          </p:cNvSpPr>
          <p:nvPr>
            <p:ph sz="quarter" idx="14"/>
          </p:nvPr>
        </p:nvSpPr>
        <p:spPr>
          <a:xfrm>
            <a:off x="3775935" y="533400"/>
            <a:ext cx="5063266" cy="5702808"/>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half" idx="2"/>
          </p:nvPr>
        </p:nvSpPr>
        <p:spPr>
          <a:xfrm>
            <a:off x="276224" y="1539240"/>
            <a:ext cx="2834640" cy="4709160"/>
          </a:xfrm>
        </p:spPr>
        <p:txBody>
          <a:bodyPr>
            <a:normAutofit/>
          </a:bodyPr>
          <a:lstStyle>
            <a:lvl1pPr marL="0" indent="0">
              <a:buNone/>
              <a:defRPr lang="en-US" sz="1600" b="0" i="0" kern="1200" cap="none" spc="30" baseline="0" dirty="0" smtClean="0">
                <a:solidFill>
                  <a:schemeClr val="bg2"/>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600"/>
              </a:spcBef>
              <a:spcAft>
                <a:spcPts val="0"/>
              </a:spcAft>
              <a:buClr>
                <a:schemeClr val="accent1"/>
              </a:buClr>
              <a:buFont typeface="Arial" pitchFamily="34" charset="0"/>
              <a:buNone/>
            </a:pPr>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Rectangle 12"/>
          <p:cNvSpPr/>
          <p:nvPr/>
        </p:nvSpPr>
        <p:spPr>
          <a:xfrm>
            <a:off x="0" y="-1"/>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3409950" y="0"/>
            <a:ext cx="5734050" cy="685800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lvl1pPr>
              <a:defRPr>
                <a:solidFill>
                  <a:schemeClr val="bg2"/>
                </a:solidFill>
              </a:defRPr>
            </a:lvl1pPr>
          </a:lstStyle>
          <a:p>
            <a:fld id="{B55AB38E-8D9D-43CA-8C86-BBD04DA6E04C}" type="datetimeFigureOut">
              <a:rPr lang="en-US" smtClean="0"/>
              <a:t>6/29/2020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4BF4E6-3B41-43EE-A9A8-CB68D20CA031}" type="slidenum">
              <a:rPr lang="en-US" smtClean="0"/>
              <a:t>‹#›</a:t>
            </a:fld>
            <a:endParaRPr lang="en-US"/>
          </a:p>
        </p:txBody>
      </p:sp>
      <p:sp>
        <p:nvSpPr>
          <p:cNvPr id="21" name="Title Placeholder 1"/>
          <p:cNvSpPr>
            <a:spLocks noGrp="1"/>
          </p:cNvSpPr>
          <p:nvPr>
            <p:ph type="title"/>
          </p:nvPr>
        </p:nvSpPr>
        <p:spPr>
          <a:xfrm>
            <a:off x="276224" y="228600"/>
            <a:ext cx="2834640" cy="1295399"/>
          </a:xfrm>
          <a:prstGeom prst="rect">
            <a:avLst/>
          </a:prstGeom>
        </p:spPr>
        <p:txBody>
          <a:bodyPr vert="horz" lIns="91440" tIns="45720" rIns="91440" bIns="45720" rtlCol="0" anchor="b" anchorCtr="0">
            <a:normAutofit/>
          </a:bodyPr>
          <a:lstStyle>
            <a:lvl1pPr>
              <a:defRPr sz="2400">
                <a:solidFill>
                  <a:schemeClr val="bg2"/>
                </a:solidFill>
              </a:defRPr>
            </a:lvl1pPr>
          </a:lstStyle>
          <a:p>
            <a:r>
              <a:rPr lang="en-US"/>
              <a:t>Click to edit Master title style</a:t>
            </a:r>
            <a:endParaRPr lang="en-US" dirty="0"/>
          </a:p>
        </p:txBody>
      </p:sp>
      <p:sp>
        <p:nvSpPr>
          <p:cNvPr id="25" name="Text Placeholder 24"/>
          <p:cNvSpPr>
            <a:spLocks noGrp="1"/>
          </p:cNvSpPr>
          <p:nvPr>
            <p:ph type="body" sz="quarter" idx="13"/>
          </p:nvPr>
        </p:nvSpPr>
        <p:spPr>
          <a:xfrm>
            <a:off x="274320" y="1536192"/>
            <a:ext cx="2834640" cy="4712208"/>
          </a:xfrm>
        </p:spPr>
        <p:txBody>
          <a:bodyPr>
            <a:normAutofit/>
          </a:bodyPr>
          <a:lstStyle>
            <a:lvl1pPr marL="0" indent="0">
              <a:buNone/>
              <a:defRPr sz="1600">
                <a:solidFill>
                  <a:schemeClr val="bg2"/>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276225" y="1295400"/>
            <a:ext cx="8591550" cy="49339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6225" y="6429375"/>
            <a:ext cx="2133600" cy="292100"/>
          </a:xfrm>
          <a:prstGeom prst="rect">
            <a:avLst/>
          </a:prstGeom>
        </p:spPr>
        <p:txBody>
          <a:bodyPr vert="horz" lIns="91440" tIns="45720" rIns="91440" bIns="45720" rtlCol="0" anchor="ctr">
            <a:normAutofit/>
          </a:bodyPr>
          <a:lstStyle>
            <a:lvl1pPr algn="l">
              <a:defRPr sz="1050" b="1">
                <a:solidFill>
                  <a:schemeClr val="tx2"/>
                </a:solidFill>
              </a:defRPr>
            </a:lvl1pPr>
          </a:lstStyle>
          <a:p>
            <a:fld id="{B55AB38E-8D9D-43CA-8C86-BBD04DA6E04C}" type="datetimeFigureOut">
              <a:rPr lang="en-US" smtClean="0"/>
              <a:t>6/29/2020</a:t>
            </a:fld>
            <a:endParaRPr lang="en-US"/>
          </a:p>
        </p:txBody>
      </p:sp>
      <p:sp>
        <p:nvSpPr>
          <p:cNvPr id="5" name="Footer Placeholder 4"/>
          <p:cNvSpPr>
            <a:spLocks noGrp="1"/>
          </p:cNvSpPr>
          <p:nvPr>
            <p:ph type="ftr" sz="quarter" idx="3"/>
          </p:nvPr>
        </p:nvSpPr>
        <p:spPr>
          <a:xfrm>
            <a:off x="3743324" y="6429375"/>
            <a:ext cx="4086225" cy="292100"/>
          </a:xfrm>
          <a:prstGeom prst="rect">
            <a:avLst/>
          </a:prstGeom>
        </p:spPr>
        <p:txBody>
          <a:bodyPr vert="horz" lIns="91440" tIns="45720" rIns="91440" bIns="45720" rtlCol="0" anchor="ctr">
            <a:normAutofit/>
          </a:bodyPr>
          <a:lstStyle>
            <a:lvl1pPr algn="l">
              <a:defRPr sz="1050" b="1">
                <a:solidFill>
                  <a:schemeClr val="tx2"/>
                </a:solidFill>
              </a:defRPr>
            </a:lvl1pPr>
          </a:lstStyle>
          <a:p>
            <a:endParaRPr lang="en-US"/>
          </a:p>
        </p:txBody>
      </p:sp>
      <p:sp>
        <p:nvSpPr>
          <p:cNvPr id="6" name="Slide Number Placeholder 5"/>
          <p:cNvSpPr>
            <a:spLocks noGrp="1"/>
          </p:cNvSpPr>
          <p:nvPr>
            <p:ph type="sldNum" sz="quarter" idx="4"/>
          </p:nvPr>
        </p:nvSpPr>
        <p:spPr>
          <a:xfrm>
            <a:off x="7991475" y="6429375"/>
            <a:ext cx="876300" cy="292100"/>
          </a:xfrm>
          <a:prstGeom prst="rect">
            <a:avLst/>
          </a:prstGeom>
        </p:spPr>
        <p:txBody>
          <a:bodyPr vert="horz" lIns="91440" tIns="45720" rIns="91440" bIns="45720" rtlCol="0" anchor="ctr">
            <a:normAutofit/>
          </a:bodyPr>
          <a:lstStyle>
            <a:lvl1pPr algn="r">
              <a:defRPr sz="1600" b="1">
                <a:solidFill>
                  <a:schemeClr val="tx2"/>
                </a:solidFill>
              </a:defRPr>
            </a:lvl1pPr>
          </a:lstStyle>
          <a:p>
            <a:fld id="{F24BF4E6-3B41-43EE-A9A8-CB68D20CA03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p:titleStyle>
    <p:body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32.jpeg"/><Relationship Id="rId4" Type="http://schemas.openxmlformats.org/officeDocument/2006/relationships/image" Target="../media/image31.jp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36.jpe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39.jpe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42.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3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70.jpeg"/></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sp>
        <p:nvSpPr>
          <p:cNvPr id="2" name="Title 1"/>
          <p:cNvSpPr>
            <a:spLocks noGrp="1"/>
          </p:cNvSpPr>
          <p:nvPr>
            <p:ph type="title"/>
          </p:nvPr>
        </p:nvSpPr>
        <p:spPr>
          <a:xfrm>
            <a:off x="3581400" y="1417320"/>
            <a:ext cx="5430520" cy="2304288"/>
          </a:xfrm>
        </p:spPr>
        <p:txBody>
          <a:bodyPr>
            <a:normAutofit fontScale="90000"/>
          </a:bodyPr>
          <a:lstStyle/>
          <a:p>
            <a:r>
              <a:rPr lang="en-US" dirty="0" err="1"/>
              <a:t>Invasives</a:t>
            </a:r>
            <a:r>
              <a:rPr lang="en-US" dirty="0"/>
              <a:t> Management: Our Gardens and the Big Picture</a:t>
            </a:r>
          </a:p>
        </p:txBody>
      </p:sp>
      <p:pic>
        <p:nvPicPr>
          <p:cNvPr id="1026" name="Picture 2" descr="S:\Images\Logos, Artwork and Stock Images\SVT 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545592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0" y="5410200"/>
            <a:ext cx="3373120" cy="1264920"/>
          </a:xfrm>
          <a:prstGeom prst="rect">
            <a:avLst/>
          </a:prstGeom>
        </p:spPr>
      </p:pic>
    </p:spTree>
    <p:extLst>
      <p:ext uri="{BB962C8B-B14F-4D97-AF65-F5344CB8AC3E}">
        <p14:creationId xmlns:p14="http://schemas.microsoft.com/office/powerpoint/2010/main" val="618699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468" y="-77338"/>
            <a:ext cx="8591550" cy="1066801"/>
          </a:xfrm>
        </p:spPr>
        <p:txBody>
          <a:bodyPr>
            <a:normAutofit/>
          </a:bodyPr>
          <a:lstStyle/>
          <a:p>
            <a:r>
              <a:rPr lang="en-US" dirty="0"/>
              <a:t>Selective Herbicide Treatment</a:t>
            </a:r>
          </a:p>
        </p:txBody>
      </p:sp>
      <p:pic>
        <p:nvPicPr>
          <p:cNvPr id="3074" name="Picture 2" descr="C:\Users\kobrien\Downloads\12816108424_5d1d036c61_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2791" y="1066800"/>
            <a:ext cx="4477152" cy="35814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kobrien\Downloads\12815445443_a359edfc88_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66800"/>
            <a:ext cx="4522243" cy="361779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Stewardship\RESERVATIONS\Concord_Gowings Swamp\Invasive Management Project 2014 to 2017\Photos\Knotweed stalks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4254689" y="3724702"/>
            <a:ext cx="3584812" cy="2688609"/>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kobrien\Downloads\71k+C-+pNYL._SY879_.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72823" y="3276599"/>
            <a:ext cx="1949420" cy="3584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59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Types of Treatments</a:t>
            </a:r>
          </a:p>
        </p:txBody>
      </p:sp>
      <p:pic>
        <p:nvPicPr>
          <p:cNvPr id="6147" name="Picture 3" descr="S:\Stewardship\RESERVATIONS\Concord_Gowings Swamp\Invasive Management Project 2014 to 2017\Photos\Buckthorn sprouting out of baggie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295400"/>
            <a:ext cx="3641725" cy="273129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9091" t="26086" r="74243" b="18749"/>
          <a:stretch/>
        </p:blipFill>
        <p:spPr bwMode="auto">
          <a:xfrm>
            <a:off x="4752833" y="1278486"/>
            <a:ext cx="2303691" cy="2445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descr="S:\Images\People and Events\Stewardship\Wolbach Meadow solarizatio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4400" y="3737769"/>
            <a:ext cx="3879850" cy="290988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kobrien\Downloads\12657839675_b9dcfccd4e_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4191000"/>
            <a:ext cx="3694724" cy="245665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kobrien\Downloads\goat-3613728_1920_Rita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90800" y="2732484"/>
            <a:ext cx="3762806" cy="2686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76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Disposal</a:t>
            </a:r>
          </a:p>
        </p:txBody>
      </p:sp>
      <p:pic>
        <p:nvPicPr>
          <p:cNvPr id="4098" name="Picture 2" descr="C:\Users\kobrien\Downloads\7183800819_fe663cd5b3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009901"/>
            <a:ext cx="2565400" cy="384809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kobrien\Downloads\12815446103_ffef2eab29_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453" y="3696578"/>
            <a:ext cx="3989411" cy="319152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kobrien\Downloads\gorilla-3606721_1920_Alexas Foto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1295400"/>
            <a:ext cx="3916585" cy="261176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kobrien\Downloads\12815441683_710003372c_o (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6593" y="194665"/>
            <a:ext cx="4640625" cy="371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59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218D4-0D8C-4C5C-8DFB-25F8601DAA84}"/>
              </a:ext>
            </a:extLst>
          </p:cNvPr>
          <p:cNvSpPr>
            <a:spLocks noGrp="1"/>
          </p:cNvSpPr>
          <p:nvPr>
            <p:ph type="title"/>
          </p:nvPr>
        </p:nvSpPr>
        <p:spPr>
          <a:xfrm>
            <a:off x="276225" y="2362200"/>
            <a:ext cx="8591550" cy="1066800"/>
          </a:xfrm>
        </p:spPr>
        <p:txBody>
          <a:bodyPr>
            <a:normAutofit fontScale="90000"/>
          </a:bodyPr>
          <a:lstStyle/>
          <a:p>
            <a:r>
              <a:rPr lang="en-US" dirty="0"/>
              <a:t>What invasives could you have on your property?</a:t>
            </a:r>
          </a:p>
        </p:txBody>
      </p:sp>
    </p:spTree>
    <p:extLst>
      <p:ext uri="{BB962C8B-B14F-4D97-AF65-F5344CB8AC3E}">
        <p14:creationId xmlns:p14="http://schemas.microsoft.com/office/powerpoint/2010/main" val="3117039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923" y="176212"/>
            <a:ext cx="2834640" cy="779336"/>
          </a:xfrm>
        </p:spPr>
        <p:txBody>
          <a:bodyPr>
            <a:normAutofit fontScale="90000"/>
          </a:bodyPr>
          <a:lstStyle/>
          <a:p>
            <a:r>
              <a:rPr lang="en-US" b="1" dirty="0"/>
              <a:t>Oriental Bittersweet</a:t>
            </a:r>
            <a:br>
              <a:rPr lang="en-US" dirty="0"/>
            </a:br>
            <a:r>
              <a:rPr lang="en-US" i="1" dirty="0" err="1"/>
              <a:t>Celastrus</a:t>
            </a:r>
            <a:r>
              <a:rPr lang="en-US" i="1" dirty="0"/>
              <a:t> </a:t>
            </a:r>
            <a:r>
              <a:rPr lang="en-US" i="1" dirty="0" err="1"/>
              <a:t>orbiculatus</a:t>
            </a:r>
            <a:endParaRPr lang="en-US" dirty="0"/>
          </a:p>
        </p:txBody>
      </p:sp>
      <p:sp>
        <p:nvSpPr>
          <p:cNvPr id="4" name="Text Placeholder 3"/>
          <p:cNvSpPr>
            <a:spLocks noGrp="1"/>
          </p:cNvSpPr>
          <p:nvPr>
            <p:ph type="body" sz="half" idx="2"/>
          </p:nvPr>
        </p:nvSpPr>
        <p:spPr>
          <a:xfrm>
            <a:off x="304800" y="1190170"/>
            <a:ext cx="3048000" cy="5638800"/>
          </a:xfrm>
        </p:spPr>
        <p:txBody>
          <a:bodyPr>
            <a:normAutofit/>
          </a:bodyPr>
          <a:lstStyle/>
          <a:p>
            <a:r>
              <a:rPr lang="en-US" dirty="0"/>
              <a:t>Vine (+60 </a:t>
            </a:r>
            <a:r>
              <a:rPr lang="en-US" dirty="0" err="1"/>
              <a:t>ft</a:t>
            </a:r>
            <a:r>
              <a:rPr lang="en-US" dirty="0"/>
              <a:t> tall)</a:t>
            </a:r>
          </a:p>
          <a:p>
            <a:endParaRPr lang="en-US" dirty="0"/>
          </a:p>
          <a:p>
            <a:r>
              <a:rPr lang="en-US" b="1" u="sng" dirty="0"/>
              <a:t>Introduction-</a:t>
            </a:r>
            <a:r>
              <a:rPr lang="en-US" dirty="0"/>
              <a:t> Ornamental </a:t>
            </a:r>
          </a:p>
          <a:p>
            <a:endParaRPr lang="en-US" b="1" dirty="0"/>
          </a:p>
          <a:p>
            <a:r>
              <a:rPr lang="en-US" b="1" u="sng" dirty="0"/>
              <a:t>Habitat-</a:t>
            </a:r>
            <a:r>
              <a:rPr lang="en-US" b="1" dirty="0"/>
              <a:t> </a:t>
            </a:r>
            <a:r>
              <a:rPr lang="en-US" dirty="0"/>
              <a:t>Forest edge, open woodlands, disturbed areas, fields. Shade tolerant!</a:t>
            </a:r>
          </a:p>
          <a:p>
            <a:endParaRPr lang="en-US" dirty="0"/>
          </a:p>
          <a:p>
            <a:r>
              <a:rPr lang="en-US" b="1" u="sng" dirty="0"/>
              <a:t>Spreads-</a:t>
            </a:r>
            <a:r>
              <a:rPr lang="en-US" dirty="0"/>
              <a:t> Seeds and root suckering</a:t>
            </a:r>
          </a:p>
          <a:p>
            <a:endParaRPr lang="en-US" dirty="0"/>
          </a:p>
          <a:p>
            <a:r>
              <a:rPr lang="en-US" b="1" u="sng" dirty="0"/>
              <a:t>Ecological Threat- </a:t>
            </a:r>
            <a:r>
              <a:rPr lang="en-US" dirty="0"/>
              <a:t>Killing vegetation through smothering or girdling </a:t>
            </a:r>
          </a:p>
          <a:p>
            <a:endParaRPr lang="en-US" dirty="0"/>
          </a:p>
          <a:p>
            <a:r>
              <a:rPr lang="en-US" b="1" u="sng" dirty="0"/>
              <a:t>Ideal treatment- </a:t>
            </a:r>
            <a:r>
              <a:rPr lang="en-US" dirty="0"/>
              <a:t>Cut and paint</a:t>
            </a:r>
          </a:p>
        </p:txBody>
      </p:sp>
      <p:pic>
        <p:nvPicPr>
          <p:cNvPr id="7172" name="Picture 4" descr="C:\Users\kobrien\Downloads\11840595344_d9e93594b0_o.jpg"/>
          <p:cNvPicPr>
            <a:picLocks noChangeAspect="1" noChangeArrowheads="1"/>
          </p:cNvPicPr>
          <p:nvPr/>
        </p:nvPicPr>
        <p:blipFill rotWithShape="1">
          <a:blip r:embed="rId3">
            <a:extLst>
              <a:ext uri="{28A0092B-C50C-407E-A947-70E740481C1C}">
                <a14:useLocalDpi xmlns:a14="http://schemas.microsoft.com/office/drawing/2010/main" val="0"/>
              </a:ext>
            </a:extLst>
          </a:blip>
          <a:srcRect l="23719" r="22915"/>
          <a:stretch/>
        </p:blipFill>
        <p:spPr bwMode="auto">
          <a:xfrm>
            <a:off x="6378773" y="2971800"/>
            <a:ext cx="2765227" cy="3886200"/>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C:\Users\kobrien\Downloads\7396279374_1f60b6316e_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3571" y="407533"/>
            <a:ext cx="3617801" cy="241186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Users\kobrien\Downloads\7396279212_c8eae8b4d0_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8914" y="61686"/>
            <a:ext cx="2057400" cy="308609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kobrien\Downloads\12815278614_139d2ac6bb_o (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68914" y="2971800"/>
            <a:ext cx="3108681"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540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C:\Users\kobrien\Downloads\7401093688_604a4933b8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1" y="2283922"/>
            <a:ext cx="3796238" cy="25308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68923" y="176212"/>
            <a:ext cx="2834640" cy="779336"/>
          </a:xfrm>
        </p:spPr>
        <p:txBody>
          <a:bodyPr>
            <a:normAutofit fontScale="90000"/>
          </a:bodyPr>
          <a:lstStyle/>
          <a:p>
            <a:r>
              <a:rPr lang="en-US" b="1" dirty="0"/>
              <a:t>Japanese Knotweed</a:t>
            </a:r>
            <a:br>
              <a:rPr lang="en-US" dirty="0"/>
            </a:br>
            <a:r>
              <a:rPr lang="en-US" i="1" dirty="0" err="1"/>
              <a:t>Fallopia</a:t>
            </a:r>
            <a:r>
              <a:rPr lang="en-US" i="1" dirty="0"/>
              <a:t> japonica</a:t>
            </a:r>
            <a:endParaRPr lang="en-US" dirty="0"/>
          </a:p>
        </p:txBody>
      </p:sp>
      <p:sp>
        <p:nvSpPr>
          <p:cNvPr id="4" name="Text Placeholder 3"/>
          <p:cNvSpPr>
            <a:spLocks noGrp="1"/>
          </p:cNvSpPr>
          <p:nvPr>
            <p:ph type="body" sz="half" idx="2"/>
          </p:nvPr>
        </p:nvSpPr>
        <p:spPr>
          <a:xfrm>
            <a:off x="304799" y="1191904"/>
            <a:ext cx="3124201" cy="5638800"/>
          </a:xfrm>
        </p:spPr>
        <p:txBody>
          <a:bodyPr>
            <a:normAutofit lnSpcReduction="10000"/>
          </a:bodyPr>
          <a:lstStyle/>
          <a:p>
            <a:r>
              <a:rPr lang="en-US" dirty="0"/>
              <a:t>Herbaceous Perennial </a:t>
            </a:r>
            <a:r>
              <a:rPr lang="en-US" u="sng" dirty="0"/>
              <a:t>(+ </a:t>
            </a:r>
            <a:r>
              <a:rPr lang="en-US" dirty="0"/>
              <a:t>10 </a:t>
            </a:r>
            <a:r>
              <a:rPr lang="en-US" dirty="0" err="1"/>
              <a:t>ft</a:t>
            </a:r>
            <a:r>
              <a:rPr lang="en-US" dirty="0"/>
              <a:t> tall</a:t>
            </a:r>
            <a:r>
              <a:rPr lang="en-US" u="sng" dirty="0"/>
              <a:t>)</a:t>
            </a:r>
          </a:p>
          <a:p>
            <a:endParaRPr lang="en-US" u="sng" dirty="0"/>
          </a:p>
          <a:p>
            <a:r>
              <a:rPr lang="en-US" b="1" u="sng" dirty="0"/>
              <a:t>Introduction-</a:t>
            </a:r>
            <a:r>
              <a:rPr lang="en-US" dirty="0"/>
              <a:t> Ornamental, erosion control, hedge </a:t>
            </a:r>
          </a:p>
          <a:p>
            <a:endParaRPr lang="en-US" dirty="0"/>
          </a:p>
          <a:p>
            <a:r>
              <a:rPr lang="en-US" b="1" u="sng" dirty="0"/>
              <a:t>Habitat-</a:t>
            </a:r>
            <a:r>
              <a:rPr lang="en-US" dirty="0"/>
              <a:t> Typically wet soils. Shade, drought, salt, and heat tolerant.</a:t>
            </a:r>
          </a:p>
          <a:p>
            <a:endParaRPr lang="en-US" dirty="0"/>
          </a:p>
          <a:p>
            <a:r>
              <a:rPr lang="en-US" b="1" u="sng" dirty="0"/>
              <a:t>Spreads-</a:t>
            </a:r>
            <a:r>
              <a:rPr lang="en-US" b="1" dirty="0"/>
              <a:t> </a:t>
            </a:r>
            <a:r>
              <a:rPr lang="en-US" dirty="0"/>
              <a:t>Seeds and rhizomes (can travel down stream)</a:t>
            </a:r>
          </a:p>
          <a:p>
            <a:endParaRPr lang="en-US" dirty="0"/>
          </a:p>
          <a:p>
            <a:r>
              <a:rPr lang="en-US" b="1" u="sng" dirty="0"/>
              <a:t>Ecological Threat- </a:t>
            </a:r>
            <a:r>
              <a:rPr lang="en-US" dirty="0"/>
              <a:t>dense thicket shades out natives and clog waterways/culverts etc.</a:t>
            </a:r>
          </a:p>
          <a:p>
            <a:endParaRPr lang="en-US" dirty="0"/>
          </a:p>
          <a:p>
            <a:r>
              <a:rPr lang="en-US" b="1" u="sng" dirty="0"/>
              <a:t>Ideal treatment- </a:t>
            </a:r>
            <a:r>
              <a:rPr lang="en-US" dirty="0"/>
              <a:t>foliar spray or injection. Hand pull if small</a:t>
            </a:r>
          </a:p>
          <a:p>
            <a:r>
              <a:rPr lang="en-US" dirty="0"/>
              <a:t>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1669" y="0"/>
            <a:ext cx="4118238" cy="2743200"/>
          </a:xfrm>
          <a:prstGeom prst="rect">
            <a:avLst/>
          </a:prstGeom>
        </p:spPr>
      </p:pic>
      <p:pic>
        <p:nvPicPr>
          <p:cNvPr id="8194" name="Picture 2" descr="C:\Users\kobrien\Downloads\7401093762_1aa4f473a1_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7349" y="4343401"/>
            <a:ext cx="3771901"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79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923" y="176212"/>
            <a:ext cx="2834640" cy="779336"/>
          </a:xfrm>
        </p:spPr>
        <p:txBody>
          <a:bodyPr>
            <a:normAutofit fontScale="90000"/>
          </a:bodyPr>
          <a:lstStyle/>
          <a:p>
            <a:r>
              <a:rPr lang="en-US" b="1" dirty="0"/>
              <a:t>Multiflora Rose</a:t>
            </a:r>
            <a:br>
              <a:rPr lang="en-US" dirty="0"/>
            </a:br>
            <a:r>
              <a:rPr lang="en-US" i="1" dirty="0"/>
              <a:t>Rosa multiflora</a:t>
            </a:r>
            <a:endParaRPr lang="en-US" dirty="0"/>
          </a:p>
        </p:txBody>
      </p:sp>
      <p:sp>
        <p:nvSpPr>
          <p:cNvPr id="4" name="Text Placeholder 3"/>
          <p:cNvSpPr>
            <a:spLocks noGrp="1"/>
          </p:cNvSpPr>
          <p:nvPr>
            <p:ph type="body" sz="half" idx="2"/>
          </p:nvPr>
        </p:nvSpPr>
        <p:spPr>
          <a:xfrm>
            <a:off x="304800" y="1219200"/>
            <a:ext cx="3124200" cy="5638800"/>
          </a:xfrm>
        </p:spPr>
        <p:txBody>
          <a:bodyPr>
            <a:normAutofit/>
          </a:bodyPr>
          <a:lstStyle/>
          <a:p>
            <a:r>
              <a:rPr lang="en-US" dirty="0"/>
              <a:t>Shrub </a:t>
            </a:r>
            <a:r>
              <a:rPr lang="en-US" u="sng" dirty="0"/>
              <a:t>(+ </a:t>
            </a:r>
            <a:r>
              <a:rPr lang="en-US" dirty="0"/>
              <a:t>15 </a:t>
            </a:r>
            <a:r>
              <a:rPr lang="en-US" dirty="0" err="1"/>
              <a:t>ft</a:t>
            </a:r>
            <a:r>
              <a:rPr lang="en-US" dirty="0"/>
              <a:t> tall</a:t>
            </a:r>
            <a:r>
              <a:rPr lang="en-US" u="sng" dirty="0"/>
              <a:t>)</a:t>
            </a:r>
          </a:p>
          <a:p>
            <a:endParaRPr lang="en-US" dirty="0"/>
          </a:p>
          <a:p>
            <a:r>
              <a:rPr lang="en-US" b="1" u="sng" dirty="0"/>
              <a:t>Introduction-</a:t>
            </a:r>
            <a:r>
              <a:rPr lang="en-US" dirty="0"/>
              <a:t> Ornamental and livestock fencing</a:t>
            </a:r>
          </a:p>
          <a:p>
            <a:endParaRPr lang="en-US" dirty="0"/>
          </a:p>
          <a:p>
            <a:r>
              <a:rPr lang="en-US" b="1" u="sng" dirty="0"/>
              <a:t>Habitat-</a:t>
            </a:r>
            <a:r>
              <a:rPr lang="en-US" dirty="0"/>
              <a:t> Wide tolerance for soil, moisture, and light conditions</a:t>
            </a:r>
          </a:p>
          <a:p>
            <a:endParaRPr lang="en-US" dirty="0"/>
          </a:p>
          <a:p>
            <a:r>
              <a:rPr lang="en-US" b="1" u="sng" dirty="0"/>
              <a:t>Spreads-</a:t>
            </a:r>
            <a:r>
              <a:rPr lang="en-US" dirty="0"/>
              <a:t> Seed and cane tips rooting</a:t>
            </a:r>
          </a:p>
          <a:p>
            <a:endParaRPr lang="en-US" dirty="0"/>
          </a:p>
          <a:p>
            <a:r>
              <a:rPr lang="en-US" b="1" u="sng" dirty="0"/>
              <a:t>Ecological Threat- </a:t>
            </a:r>
            <a:r>
              <a:rPr lang="en-US" dirty="0"/>
              <a:t>Dense thicket shades out natives and impact bird nesting</a:t>
            </a:r>
          </a:p>
          <a:p>
            <a:endParaRPr lang="en-US" dirty="0"/>
          </a:p>
          <a:p>
            <a:r>
              <a:rPr lang="en-US" b="1" u="sng" dirty="0"/>
              <a:t>Ideal treatment- </a:t>
            </a:r>
            <a:r>
              <a:rPr lang="en-US" dirty="0"/>
              <a:t>Combo manual/mechanical removal and chemical treatment</a:t>
            </a:r>
          </a:p>
        </p:txBody>
      </p:sp>
      <p:pic>
        <p:nvPicPr>
          <p:cNvPr id="9218" name="Picture 2" descr="C:\Users\kobrien\Downloads\12815051935_453a9f27ba_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6890" y="0"/>
            <a:ext cx="3344130" cy="418053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kobrien\Downloads\romu_007_ph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4093873"/>
            <a:ext cx="4193111" cy="2764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466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923" y="176212"/>
            <a:ext cx="2834640" cy="779336"/>
          </a:xfrm>
        </p:spPr>
        <p:txBody>
          <a:bodyPr>
            <a:normAutofit fontScale="90000"/>
          </a:bodyPr>
          <a:lstStyle/>
          <a:p>
            <a:r>
              <a:rPr lang="en-US" b="1" dirty="0"/>
              <a:t>Burning Bush</a:t>
            </a:r>
            <a:br>
              <a:rPr lang="en-US" dirty="0"/>
            </a:br>
            <a:r>
              <a:rPr lang="en-US" i="1" dirty="0"/>
              <a:t>Euonymus </a:t>
            </a:r>
            <a:r>
              <a:rPr lang="en-US" i="1" dirty="0" err="1"/>
              <a:t>alatus</a:t>
            </a:r>
            <a:endParaRPr lang="en-US" dirty="0"/>
          </a:p>
        </p:txBody>
      </p:sp>
      <p:sp>
        <p:nvSpPr>
          <p:cNvPr id="4" name="Text Placeholder 3"/>
          <p:cNvSpPr>
            <a:spLocks noGrp="1"/>
          </p:cNvSpPr>
          <p:nvPr>
            <p:ph type="body" sz="half" idx="2"/>
          </p:nvPr>
        </p:nvSpPr>
        <p:spPr>
          <a:xfrm>
            <a:off x="304800" y="1219200"/>
            <a:ext cx="3124200" cy="5638800"/>
          </a:xfrm>
        </p:spPr>
        <p:txBody>
          <a:bodyPr>
            <a:normAutofit/>
          </a:bodyPr>
          <a:lstStyle/>
          <a:p>
            <a:r>
              <a:rPr lang="en-US" dirty="0"/>
              <a:t>Shrub (5-10 </a:t>
            </a:r>
            <a:r>
              <a:rPr lang="en-US" dirty="0" err="1"/>
              <a:t>upto</a:t>
            </a:r>
            <a:r>
              <a:rPr lang="en-US" dirty="0"/>
              <a:t> 20 </a:t>
            </a:r>
            <a:r>
              <a:rPr lang="en-US" dirty="0" err="1"/>
              <a:t>ft</a:t>
            </a:r>
            <a:r>
              <a:rPr lang="en-US" dirty="0"/>
              <a:t> tall</a:t>
            </a:r>
            <a:r>
              <a:rPr lang="en-US" u="sng" dirty="0"/>
              <a:t>)</a:t>
            </a:r>
          </a:p>
          <a:p>
            <a:endParaRPr lang="en-US" u="sng" dirty="0"/>
          </a:p>
          <a:p>
            <a:r>
              <a:rPr lang="en-US" b="1" u="sng" dirty="0"/>
              <a:t>Introduction-</a:t>
            </a:r>
            <a:r>
              <a:rPr lang="en-US" dirty="0"/>
              <a:t> Ornamental</a:t>
            </a:r>
          </a:p>
          <a:p>
            <a:endParaRPr lang="en-US" dirty="0"/>
          </a:p>
          <a:p>
            <a:r>
              <a:rPr lang="en-US" b="1" u="sng" dirty="0"/>
              <a:t>Habitat-</a:t>
            </a:r>
            <a:r>
              <a:rPr lang="en-US" dirty="0"/>
              <a:t> Forests, coastal scrublands, prairies</a:t>
            </a:r>
          </a:p>
          <a:p>
            <a:endParaRPr lang="en-US" dirty="0"/>
          </a:p>
          <a:p>
            <a:r>
              <a:rPr lang="en-US" b="1" u="sng" dirty="0"/>
              <a:t>Spreads-</a:t>
            </a:r>
            <a:r>
              <a:rPr lang="en-US" dirty="0"/>
              <a:t> Seeds and vegetative reproduction</a:t>
            </a:r>
          </a:p>
          <a:p>
            <a:endParaRPr lang="en-US" dirty="0"/>
          </a:p>
          <a:p>
            <a:r>
              <a:rPr lang="en-US" b="1" u="sng" dirty="0"/>
              <a:t>Ecological Threat- </a:t>
            </a:r>
            <a:r>
              <a:rPr lang="en-US" dirty="0"/>
              <a:t>Dense thickets replace natives</a:t>
            </a:r>
          </a:p>
          <a:p>
            <a:endParaRPr lang="en-US" dirty="0"/>
          </a:p>
          <a:p>
            <a:r>
              <a:rPr lang="en-US" b="1" u="sng" dirty="0"/>
              <a:t>Ideal treatment- </a:t>
            </a:r>
            <a:r>
              <a:rPr lang="en-US" dirty="0"/>
              <a:t>Hand pull smaller plants. Repeated cuts or cut and paint</a:t>
            </a:r>
          </a:p>
          <a:p>
            <a:endParaRPr lang="en-US" dirty="0"/>
          </a:p>
        </p:txBody>
      </p:sp>
      <p:pic>
        <p:nvPicPr>
          <p:cNvPr id="10244" name="Picture 4" descr="C:\Users\kobrien\Downloads\1125.jpg"/>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581400" y="3174691"/>
            <a:ext cx="5251450" cy="3683309"/>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Users\kobrien\Downloads\11933931674_a662f4cb24_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6824"/>
            <a:ext cx="5251450" cy="3505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645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923" y="176212"/>
            <a:ext cx="2834640" cy="779336"/>
          </a:xfrm>
        </p:spPr>
        <p:txBody>
          <a:bodyPr>
            <a:normAutofit fontScale="90000"/>
          </a:bodyPr>
          <a:lstStyle/>
          <a:p>
            <a:r>
              <a:rPr lang="en-US" b="1" dirty="0"/>
              <a:t>Garlic Mustard</a:t>
            </a:r>
            <a:br>
              <a:rPr lang="en-US" dirty="0"/>
            </a:br>
            <a:r>
              <a:rPr lang="en-US" i="1" dirty="0" err="1"/>
              <a:t>Alliaria</a:t>
            </a:r>
            <a:r>
              <a:rPr lang="en-US" i="1" dirty="0"/>
              <a:t> </a:t>
            </a:r>
            <a:r>
              <a:rPr lang="en-US" i="1" dirty="0" err="1"/>
              <a:t>petiolata</a:t>
            </a:r>
            <a:endParaRPr lang="en-US" dirty="0"/>
          </a:p>
        </p:txBody>
      </p:sp>
      <p:sp>
        <p:nvSpPr>
          <p:cNvPr id="4" name="Text Placeholder 3"/>
          <p:cNvSpPr>
            <a:spLocks noGrp="1"/>
          </p:cNvSpPr>
          <p:nvPr>
            <p:ph type="body" sz="half" idx="2"/>
          </p:nvPr>
        </p:nvSpPr>
        <p:spPr>
          <a:xfrm>
            <a:off x="304799" y="1219200"/>
            <a:ext cx="3140363" cy="5638800"/>
          </a:xfrm>
        </p:spPr>
        <p:txBody>
          <a:bodyPr>
            <a:normAutofit lnSpcReduction="10000"/>
          </a:bodyPr>
          <a:lstStyle/>
          <a:p>
            <a:r>
              <a:rPr lang="en-US" dirty="0"/>
              <a:t>Herbaceous Biennial (1-4 </a:t>
            </a:r>
            <a:r>
              <a:rPr lang="en-US" dirty="0" err="1"/>
              <a:t>ft</a:t>
            </a:r>
            <a:r>
              <a:rPr lang="en-US" dirty="0"/>
              <a:t> tall</a:t>
            </a:r>
            <a:r>
              <a:rPr lang="en-US" u="sng" dirty="0"/>
              <a:t>)</a:t>
            </a:r>
          </a:p>
          <a:p>
            <a:endParaRPr lang="en-US" dirty="0"/>
          </a:p>
          <a:p>
            <a:r>
              <a:rPr lang="en-US" b="1" u="sng" dirty="0"/>
              <a:t>Introduction-</a:t>
            </a:r>
            <a:r>
              <a:rPr lang="en-US" dirty="0"/>
              <a:t> Food/medicinal </a:t>
            </a:r>
          </a:p>
          <a:p>
            <a:endParaRPr lang="en-US" dirty="0"/>
          </a:p>
          <a:p>
            <a:r>
              <a:rPr lang="en-US" b="1" u="sng" dirty="0"/>
              <a:t>Habitat-</a:t>
            </a:r>
            <a:r>
              <a:rPr lang="en-US" dirty="0"/>
              <a:t> Moist to dry forests, roadsides, disturbed areas</a:t>
            </a:r>
          </a:p>
          <a:p>
            <a:endParaRPr lang="en-US" dirty="0"/>
          </a:p>
          <a:p>
            <a:r>
              <a:rPr lang="en-US" b="1" u="sng" dirty="0"/>
              <a:t>Spreads-</a:t>
            </a:r>
            <a:r>
              <a:rPr lang="en-US" dirty="0"/>
              <a:t> Seeds carried by wind, water, people and wildlife</a:t>
            </a:r>
          </a:p>
          <a:p>
            <a:endParaRPr lang="en-US" dirty="0"/>
          </a:p>
          <a:p>
            <a:r>
              <a:rPr lang="en-US" b="1" u="sng" dirty="0"/>
              <a:t>Ecological Threat- </a:t>
            </a:r>
            <a:r>
              <a:rPr lang="en-US" dirty="0"/>
              <a:t>Changes soil chemistry preventing native wildflowers and tree seedling growth. Several of which host 3 butterflies. Toxic to butterfly larvae </a:t>
            </a:r>
          </a:p>
          <a:p>
            <a:endParaRPr lang="en-US" dirty="0"/>
          </a:p>
          <a:p>
            <a:r>
              <a:rPr lang="en-US" b="1" u="sng" dirty="0"/>
              <a:t>Ideal treatment- </a:t>
            </a:r>
            <a:r>
              <a:rPr lang="en-US" dirty="0"/>
              <a:t>Hand Pull. Cut back before it sets seed if can’t pull</a:t>
            </a:r>
          </a:p>
        </p:txBody>
      </p:sp>
      <p:pic>
        <p:nvPicPr>
          <p:cNvPr id="11266" name="Picture 2" descr="C:\Users\kobrien\Downloads\11840953526_37f1c74467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5163" y="4216421"/>
            <a:ext cx="3957421" cy="264157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Users\kobrien\Downloads\7369034906_90972ca28c_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5163" y="0"/>
            <a:ext cx="3930074" cy="2947556"/>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kobrien\Downloads\7369035062_920f9f6354_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2286000"/>
            <a:ext cx="32004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6454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923" y="176212"/>
            <a:ext cx="2834640" cy="779336"/>
          </a:xfrm>
        </p:spPr>
        <p:txBody>
          <a:bodyPr>
            <a:normAutofit fontScale="90000"/>
          </a:bodyPr>
          <a:lstStyle/>
          <a:p>
            <a:r>
              <a:rPr lang="en-US" b="1" dirty="0"/>
              <a:t>Glossy Buckthorn </a:t>
            </a:r>
            <a:br>
              <a:rPr lang="en-US" dirty="0"/>
            </a:br>
            <a:r>
              <a:rPr lang="en-US" i="1" dirty="0" err="1"/>
              <a:t>Frangula</a:t>
            </a:r>
            <a:r>
              <a:rPr lang="en-US" i="1" dirty="0"/>
              <a:t> </a:t>
            </a:r>
            <a:r>
              <a:rPr lang="en-US" i="1" dirty="0" err="1"/>
              <a:t>alnus</a:t>
            </a:r>
            <a:endParaRPr lang="en-US" dirty="0"/>
          </a:p>
        </p:txBody>
      </p:sp>
      <p:sp>
        <p:nvSpPr>
          <p:cNvPr id="4" name="Text Placeholder 3"/>
          <p:cNvSpPr>
            <a:spLocks noGrp="1"/>
          </p:cNvSpPr>
          <p:nvPr>
            <p:ph type="body" sz="half" idx="2"/>
          </p:nvPr>
        </p:nvSpPr>
        <p:spPr>
          <a:xfrm>
            <a:off x="228600" y="1219200"/>
            <a:ext cx="3124200" cy="5638800"/>
          </a:xfrm>
        </p:spPr>
        <p:txBody>
          <a:bodyPr>
            <a:normAutofit/>
          </a:bodyPr>
          <a:lstStyle/>
          <a:p>
            <a:r>
              <a:rPr lang="en-US" dirty="0"/>
              <a:t>Subshrub/Tree (20-25 </a:t>
            </a:r>
            <a:r>
              <a:rPr lang="en-US" dirty="0" err="1"/>
              <a:t>ft</a:t>
            </a:r>
            <a:r>
              <a:rPr lang="en-US" dirty="0"/>
              <a:t> tall</a:t>
            </a:r>
            <a:r>
              <a:rPr lang="en-US" u="sng" dirty="0"/>
              <a:t>)</a:t>
            </a:r>
          </a:p>
          <a:p>
            <a:endParaRPr lang="en-US" u="sng" dirty="0"/>
          </a:p>
          <a:p>
            <a:r>
              <a:rPr lang="en-US" b="1" u="sng" dirty="0"/>
              <a:t>Introduction-</a:t>
            </a:r>
            <a:r>
              <a:rPr lang="en-US" dirty="0"/>
              <a:t> Ornamental, Hedge</a:t>
            </a:r>
          </a:p>
          <a:p>
            <a:endParaRPr lang="en-US" dirty="0"/>
          </a:p>
          <a:p>
            <a:r>
              <a:rPr lang="en-US" b="1" u="sng" dirty="0"/>
              <a:t>Habitat-</a:t>
            </a:r>
            <a:r>
              <a:rPr lang="en-US" dirty="0"/>
              <a:t> Typically in wet soils, sun or full shade. Can establish in dry soils</a:t>
            </a:r>
          </a:p>
          <a:p>
            <a:endParaRPr lang="en-US" dirty="0"/>
          </a:p>
          <a:p>
            <a:r>
              <a:rPr lang="en-US" b="1" u="sng" dirty="0"/>
              <a:t>Spreads-</a:t>
            </a:r>
            <a:r>
              <a:rPr lang="en-US" dirty="0"/>
              <a:t> Seed</a:t>
            </a:r>
          </a:p>
          <a:p>
            <a:endParaRPr lang="en-US" dirty="0"/>
          </a:p>
          <a:p>
            <a:r>
              <a:rPr lang="en-US" b="1" u="sng" dirty="0"/>
              <a:t>Ecological Threat- </a:t>
            </a:r>
            <a:r>
              <a:rPr lang="en-US" dirty="0"/>
              <a:t>Dense thicket displaces natives</a:t>
            </a:r>
          </a:p>
          <a:p>
            <a:endParaRPr lang="en-US" dirty="0"/>
          </a:p>
          <a:p>
            <a:r>
              <a:rPr lang="en-US" b="1" u="sng" dirty="0"/>
              <a:t>Ideal treatment- </a:t>
            </a:r>
            <a:r>
              <a:rPr lang="en-US" dirty="0"/>
              <a:t>Pull smaller individual. Cut and paint larger ones. Buckthorn bags 50% effective</a:t>
            </a:r>
          </a:p>
        </p:txBody>
      </p:sp>
      <p:pic>
        <p:nvPicPr>
          <p:cNvPr id="12290" name="Picture 2" descr="C:\Users\kobrien\Downloads\11934326906_c3d4c8b090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1373" y="32982"/>
            <a:ext cx="2881205" cy="4316413"/>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C:\Users\kobrien\Downloads\11840017576_4f1a3cd96e_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1809" y="159584"/>
            <a:ext cx="2712191" cy="4063207"/>
          </a:xfrm>
          <a:prstGeom prst="rect">
            <a:avLst/>
          </a:prstGeom>
          <a:noFill/>
          <a:extLst>
            <a:ext uri="{909E8E84-426E-40DD-AFC4-6F175D3DCCD1}">
              <a14:hiddenFill xmlns:a14="http://schemas.microsoft.com/office/drawing/2010/main">
                <a:solidFill>
                  <a:srgbClr val="FFFFFF"/>
                </a:solidFill>
              </a14:hiddenFill>
            </a:ext>
          </a:extLst>
        </p:spPr>
      </p:pic>
      <p:pic>
        <p:nvPicPr>
          <p:cNvPr id="12293" name="Picture 5" descr="C:\Users\kobrien\Downloads\11840017926_7a154481ed_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8767" y="4495801"/>
            <a:ext cx="3538877"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645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the Difference?</a:t>
            </a:r>
          </a:p>
        </p:txBody>
      </p:sp>
      <p:graphicFrame>
        <p:nvGraphicFramePr>
          <p:cNvPr id="17" name="Content Placeholder 16"/>
          <p:cNvGraphicFramePr>
            <a:graphicFrameLocks noGrp="1"/>
          </p:cNvGraphicFramePr>
          <p:nvPr>
            <p:ph sz="quarter" idx="14"/>
            <p:extLst>
              <p:ext uri="{D42A27DB-BD31-4B8C-83A1-F6EECF244321}">
                <p14:modId xmlns:p14="http://schemas.microsoft.com/office/powerpoint/2010/main" val="97632641"/>
              </p:ext>
            </p:extLst>
          </p:nvPr>
        </p:nvGraphicFramePr>
        <p:xfrm>
          <a:off x="152400" y="1600200"/>
          <a:ext cx="8839200" cy="3093027"/>
        </p:xfrm>
        <a:graphic>
          <a:graphicData uri="http://schemas.openxmlformats.org/drawingml/2006/table">
            <a:tbl>
              <a:tblPr firstRow="1" bandRow="1">
                <a:tableStyleId>{5C22544A-7EE6-4342-B048-85BDC9FD1C3A}</a:tableStyleId>
              </a:tblPr>
              <a:tblGrid>
                <a:gridCol w="2946400">
                  <a:extLst>
                    <a:ext uri="{9D8B030D-6E8A-4147-A177-3AD203B41FA5}">
                      <a16:colId xmlns:a16="http://schemas.microsoft.com/office/drawing/2014/main" val="20000"/>
                    </a:ext>
                  </a:extLst>
                </a:gridCol>
                <a:gridCol w="2946400">
                  <a:extLst>
                    <a:ext uri="{9D8B030D-6E8A-4147-A177-3AD203B41FA5}">
                      <a16:colId xmlns:a16="http://schemas.microsoft.com/office/drawing/2014/main" val="20001"/>
                    </a:ext>
                  </a:extLst>
                </a:gridCol>
                <a:gridCol w="2946400">
                  <a:extLst>
                    <a:ext uri="{9D8B030D-6E8A-4147-A177-3AD203B41FA5}">
                      <a16:colId xmlns:a16="http://schemas.microsoft.com/office/drawing/2014/main" val="20002"/>
                    </a:ext>
                  </a:extLst>
                </a:gridCol>
              </a:tblGrid>
              <a:tr h="640773">
                <a:tc>
                  <a:txBody>
                    <a:bodyPr/>
                    <a:lstStyle/>
                    <a:p>
                      <a:endParaRPr lang="en-US" dirty="0"/>
                    </a:p>
                    <a:p>
                      <a:r>
                        <a:rPr lang="en-US" dirty="0"/>
                        <a:t>Native</a:t>
                      </a:r>
                    </a:p>
                    <a:p>
                      <a:endParaRPr lang="en-US" dirty="0"/>
                    </a:p>
                  </a:txBody>
                  <a:tcPr/>
                </a:tc>
                <a:tc>
                  <a:txBody>
                    <a:bodyPr/>
                    <a:lstStyle/>
                    <a:p>
                      <a:endParaRPr lang="en-US" dirty="0"/>
                    </a:p>
                    <a:p>
                      <a:r>
                        <a:rPr lang="en-US" dirty="0"/>
                        <a:t>Non-Native</a:t>
                      </a:r>
                    </a:p>
                  </a:txBody>
                  <a:tcPr/>
                </a:tc>
                <a:tc>
                  <a:txBody>
                    <a:bodyPr/>
                    <a:lstStyle/>
                    <a:p>
                      <a:endParaRPr lang="en-US" dirty="0"/>
                    </a:p>
                    <a:p>
                      <a:r>
                        <a:rPr lang="en-US" dirty="0"/>
                        <a:t>Invasive</a:t>
                      </a:r>
                    </a:p>
                  </a:txBody>
                  <a:tcPr/>
                </a:tc>
                <a:extLst>
                  <a:ext uri="{0D108BD9-81ED-4DB2-BD59-A6C34878D82A}">
                    <a16:rowId xmlns:a16="http://schemas.microsoft.com/office/drawing/2014/main" val="10000"/>
                  </a:ext>
                </a:extLst>
              </a:tr>
              <a:tr h="2178627">
                <a:tc>
                  <a:txBody>
                    <a:bodyPr/>
                    <a:lstStyle/>
                    <a:p>
                      <a:r>
                        <a:rPr lang="en-US" dirty="0"/>
                        <a:t>Evolved</a:t>
                      </a:r>
                      <a:r>
                        <a:rPr lang="en-US" baseline="0" dirty="0"/>
                        <a:t> in this region</a:t>
                      </a:r>
                      <a:endParaRPr lang="en-US" dirty="0"/>
                    </a:p>
                  </a:txBody>
                  <a:tcPr/>
                </a:tc>
                <a:tc>
                  <a:txBody>
                    <a:bodyPr/>
                    <a:lstStyle/>
                    <a:p>
                      <a:r>
                        <a:rPr lang="en-US" dirty="0"/>
                        <a:t>From</a:t>
                      </a:r>
                      <a:r>
                        <a:rPr lang="en-US" baseline="0" dirty="0"/>
                        <a:t> a different area but does not spread freely and not negatively impact wildlife habitat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From</a:t>
                      </a:r>
                      <a:r>
                        <a:rPr lang="en-US" baseline="0" dirty="0"/>
                        <a:t> a different area and able to spread freely and negatively impact wildlife habitat</a:t>
                      </a:r>
                      <a:endParaRPr lang="en-US" dirty="0"/>
                    </a:p>
                    <a:p>
                      <a:endParaRPr lang="en-US"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02427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923" y="176212"/>
            <a:ext cx="2834640" cy="779336"/>
          </a:xfrm>
        </p:spPr>
        <p:txBody>
          <a:bodyPr>
            <a:normAutofit fontScale="90000"/>
          </a:bodyPr>
          <a:lstStyle/>
          <a:p>
            <a:r>
              <a:rPr lang="en-US" b="1" dirty="0"/>
              <a:t>Japanese Barberry</a:t>
            </a:r>
            <a:br>
              <a:rPr lang="en-US" dirty="0"/>
            </a:br>
            <a:r>
              <a:rPr lang="en-US" i="1" dirty="0" err="1"/>
              <a:t>Berberis</a:t>
            </a:r>
            <a:r>
              <a:rPr lang="en-US" i="1" dirty="0"/>
              <a:t> </a:t>
            </a:r>
            <a:r>
              <a:rPr lang="en-US" i="1" dirty="0" err="1"/>
              <a:t>thunbergii</a:t>
            </a:r>
            <a:endParaRPr lang="en-US" dirty="0"/>
          </a:p>
        </p:txBody>
      </p:sp>
      <p:sp>
        <p:nvSpPr>
          <p:cNvPr id="4" name="Text Placeholder 3"/>
          <p:cNvSpPr>
            <a:spLocks noGrp="1"/>
          </p:cNvSpPr>
          <p:nvPr>
            <p:ph type="body" sz="half" idx="2"/>
          </p:nvPr>
        </p:nvSpPr>
        <p:spPr>
          <a:xfrm>
            <a:off x="228600" y="1219200"/>
            <a:ext cx="3152776" cy="5638800"/>
          </a:xfrm>
        </p:spPr>
        <p:txBody>
          <a:bodyPr>
            <a:normAutofit/>
          </a:bodyPr>
          <a:lstStyle/>
          <a:p>
            <a:r>
              <a:rPr lang="en-US" dirty="0"/>
              <a:t>Shrub (3-6 </a:t>
            </a:r>
            <a:r>
              <a:rPr lang="en-US" dirty="0" err="1"/>
              <a:t>ft</a:t>
            </a:r>
            <a:r>
              <a:rPr lang="en-US" dirty="0"/>
              <a:t> tall</a:t>
            </a:r>
            <a:r>
              <a:rPr lang="en-US" u="sng" dirty="0"/>
              <a:t>)</a:t>
            </a:r>
          </a:p>
          <a:p>
            <a:endParaRPr lang="en-US" dirty="0"/>
          </a:p>
          <a:p>
            <a:r>
              <a:rPr lang="en-US" b="1" u="sng" dirty="0"/>
              <a:t>Introduction-</a:t>
            </a:r>
            <a:r>
              <a:rPr lang="en-US" dirty="0"/>
              <a:t> Ornamental</a:t>
            </a:r>
          </a:p>
          <a:p>
            <a:endParaRPr lang="en-US" dirty="0"/>
          </a:p>
          <a:p>
            <a:r>
              <a:rPr lang="en-US" b="1" u="sng" dirty="0"/>
              <a:t>Habitat-</a:t>
            </a:r>
            <a:r>
              <a:rPr lang="en-US" dirty="0"/>
              <a:t> Sun to deep shade, forest, wetlands, fields etc.</a:t>
            </a:r>
          </a:p>
          <a:p>
            <a:endParaRPr lang="en-US" dirty="0"/>
          </a:p>
          <a:p>
            <a:r>
              <a:rPr lang="en-US" b="1" u="sng" dirty="0"/>
              <a:t>Spreads-</a:t>
            </a:r>
            <a:r>
              <a:rPr lang="en-US" dirty="0"/>
              <a:t> Seeds, root creepers and tip rooting branches</a:t>
            </a:r>
          </a:p>
          <a:p>
            <a:endParaRPr lang="en-US" dirty="0"/>
          </a:p>
          <a:p>
            <a:r>
              <a:rPr lang="en-US" b="1" u="sng" dirty="0"/>
              <a:t>Ecological Threat- </a:t>
            </a:r>
            <a:r>
              <a:rPr lang="en-US" dirty="0"/>
              <a:t>Displaces natives, changes soil pH, promotes Lyme Disease</a:t>
            </a:r>
          </a:p>
          <a:p>
            <a:endParaRPr lang="en-US" dirty="0"/>
          </a:p>
          <a:p>
            <a:r>
              <a:rPr lang="en-US" b="1" u="sng" dirty="0"/>
              <a:t>Ideal treatment- </a:t>
            </a:r>
            <a:r>
              <a:rPr lang="en-US" dirty="0"/>
              <a:t>Hand pulling, repeated mowing/cutting </a:t>
            </a:r>
          </a:p>
        </p:txBody>
      </p:sp>
      <p:pic>
        <p:nvPicPr>
          <p:cNvPr id="13314" name="Picture 2" descr="C:\Users\kobrien\Downloads\686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5200" y="152400"/>
            <a:ext cx="54864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C:\Users\kobrien\Downloads\11931981705_27aea8bbe4_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3350" y="3787902"/>
            <a:ext cx="4610100" cy="3077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645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the land managers approach</a:t>
            </a:r>
          </a:p>
        </p:txBody>
      </p:sp>
      <p:sp>
        <p:nvSpPr>
          <p:cNvPr id="3" name="Content Placeholder 2"/>
          <p:cNvSpPr>
            <a:spLocks noGrp="1"/>
          </p:cNvSpPr>
          <p:nvPr>
            <p:ph sz="quarter" idx="13"/>
          </p:nvPr>
        </p:nvSpPr>
        <p:spPr/>
        <p:txBody>
          <a:bodyPr/>
          <a:lstStyle/>
          <a:p>
            <a:r>
              <a:rPr lang="en-US" dirty="0"/>
              <a:t>Identify species present</a:t>
            </a:r>
          </a:p>
          <a:p>
            <a:r>
              <a:rPr lang="en-US" dirty="0"/>
              <a:t>Determine end goal- eradiation or maintain edge?</a:t>
            </a:r>
          </a:p>
          <a:p>
            <a:r>
              <a:rPr lang="en-US" dirty="0"/>
              <a:t>Removal and disposal based on the plants and goal</a:t>
            </a:r>
          </a:p>
          <a:p>
            <a:r>
              <a:rPr lang="en-US" dirty="0"/>
              <a:t>Choose natives to plant</a:t>
            </a:r>
          </a:p>
          <a:p>
            <a:r>
              <a:rPr lang="en-US" dirty="0"/>
              <a:t>Develop a long term plan</a:t>
            </a:r>
          </a:p>
          <a:p>
            <a:endParaRPr lang="en-US" dirty="0"/>
          </a:p>
        </p:txBody>
      </p:sp>
      <p:pic>
        <p:nvPicPr>
          <p:cNvPr id="3074" name="Picture 2" descr="S:\Stewardship\CR Administration\CR Landowners Info Package\Photos for booklet\20131015_Overly CR Monitoring_Lisa_Vernegaard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3455581"/>
            <a:ext cx="6096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7954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3733800" y="4114800"/>
            <a:ext cx="5120640" cy="1476375"/>
          </a:xfrm>
        </p:spPr>
        <p:txBody>
          <a:bodyPr/>
          <a:lstStyle/>
          <a:p>
            <a:r>
              <a:rPr lang="en-US" dirty="0"/>
              <a:t>For a no fuss, low maintenance, high impact garden</a:t>
            </a:r>
          </a:p>
        </p:txBody>
      </p:sp>
      <p:sp>
        <p:nvSpPr>
          <p:cNvPr id="5" name="Title 4"/>
          <p:cNvSpPr>
            <a:spLocks noGrp="1"/>
          </p:cNvSpPr>
          <p:nvPr>
            <p:ph type="title"/>
          </p:nvPr>
        </p:nvSpPr>
        <p:spPr/>
        <p:txBody>
          <a:bodyPr/>
          <a:lstStyle/>
          <a:p>
            <a:r>
              <a:rPr lang="en-US" dirty="0"/>
              <a:t>How to choose your natives</a:t>
            </a:r>
          </a:p>
        </p:txBody>
      </p:sp>
    </p:spTree>
    <p:extLst>
      <p:ext uri="{BB962C8B-B14F-4D97-AF65-F5344CB8AC3E}">
        <p14:creationId xmlns:p14="http://schemas.microsoft.com/office/powerpoint/2010/main" val="3557904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Determine your ‘habitat’ conditions </a:t>
            </a:r>
          </a:p>
        </p:txBody>
      </p:sp>
      <p:sp>
        <p:nvSpPr>
          <p:cNvPr id="5" name="Content Placeholder 4"/>
          <p:cNvSpPr>
            <a:spLocks noGrp="1"/>
          </p:cNvSpPr>
          <p:nvPr>
            <p:ph sz="quarter" idx="13"/>
          </p:nvPr>
        </p:nvSpPr>
        <p:spPr>
          <a:xfrm>
            <a:off x="274320" y="1298448"/>
            <a:ext cx="4907280" cy="4937760"/>
          </a:xfrm>
        </p:spPr>
        <p:txBody>
          <a:bodyPr>
            <a:normAutofit/>
          </a:bodyPr>
          <a:lstStyle/>
          <a:p>
            <a:r>
              <a:rPr lang="en-US" dirty="0"/>
              <a:t>What is your soil like without your assistance?</a:t>
            </a:r>
          </a:p>
          <a:p>
            <a:pPr lvl="2"/>
            <a:r>
              <a:rPr lang="en-US" dirty="0"/>
              <a:t>Dry</a:t>
            </a:r>
          </a:p>
          <a:p>
            <a:pPr lvl="2"/>
            <a:r>
              <a:rPr lang="en-US" dirty="0"/>
              <a:t>Wet (all the time or seasonally)</a:t>
            </a:r>
          </a:p>
          <a:p>
            <a:pPr lvl="2"/>
            <a:r>
              <a:rPr lang="en-US" dirty="0"/>
              <a:t>Clay</a:t>
            </a:r>
          </a:p>
          <a:p>
            <a:pPr lvl="2"/>
            <a:r>
              <a:rPr lang="en-US" dirty="0"/>
              <a:t>Sand </a:t>
            </a:r>
          </a:p>
          <a:p>
            <a:pPr lvl="2"/>
            <a:endParaRPr lang="en-US" dirty="0"/>
          </a:p>
          <a:p>
            <a:r>
              <a:rPr lang="en-US" dirty="0"/>
              <a:t>How much direct sunlight do you have?</a:t>
            </a:r>
          </a:p>
          <a:p>
            <a:pPr lvl="2"/>
            <a:r>
              <a:rPr lang="en-US" dirty="0"/>
              <a:t>Full sun- direct light for 6+ </a:t>
            </a:r>
            <a:r>
              <a:rPr lang="en-US" dirty="0" err="1"/>
              <a:t>hrs</a:t>
            </a:r>
            <a:r>
              <a:rPr lang="en-US" dirty="0"/>
              <a:t>/day</a:t>
            </a:r>
          </a:p>
          <a:p>
            <a:pPr lvl="2"/>
            <a:r>
              <a:rPr lang="en-US" dirty="0"/>
              <a:t>Partial sun/shade- direct light for 3-6 </a:t>
            </a:r>
            <a:r>
              <a:rPr lang="en-US" dirty="0" err="1"/>
              <a:t>hrs</a:t>
            </a:r>
            <a:r>
              <a:rPr lang="en-US" dirty="0"/>
              <a:t>/day</a:t>
            </a:r>
          </a:p>
          <a:p>
            <a:pPr lvl="2"/>
            <a:r>
              <a:rPr lang="en-US" dirty="0"/>
              <a:t>Full shade- direct light for less than 3 </a:t>
            </a:r>
            <a:r>
              <a:rPr lang="en-US" dirty="0" err="1"/>
              <a:t>hrs</a:t>
            </a:r>
            <a:r>
              <a:rPr lang="en-US" dirty="0"/>
              <a:t>/day </a:t>
            </a:r>
          </a:p>
        </p:txBody>
      </p:sp>
      <p:pic>
        <p:nvPicPr>
          <p:cNvPr id="5122" name="Picture 2" descr="S:\Stewardship\CR Administration\CR Landowners Info Package\Photos for booklet\New Photos\20-Grassland20140609_Devine_Sandy Gottlieb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4206" y="1898368"/>
            <a:ext cx="4379794" cy="2919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466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species are present now?</a:t>
            </a:r>
          </a:p>
        </p:txBody>
      </p:sp>
      <p:sp>
        <p:nvSpPr>
          <p:cNvPr id="3" name="Content Placeholder 2"/>
          <p:cNvSpPr>
            <a:spLocks noGrp="1"/>
          </p:cNvSpPr>
          <p:nvPr>
            <p:ph sz="quarter" idx="13"/>
          </p:nvPr>
        </p:nvSpPr>
        <p:spPr/>
        <p:txBody>
          <a:bodyPr/>
          <a:lstStyle/>
          <a:p>
            <a:r>
              <a:rPr lang="en-US" dirty="0"/>
              <a:t>Are you keeping all the plants in this area?</a:t>
            </a:r>
          </a:p>
          <a:p>
            <a:pPr lvl="1"/>
            <a:r>
              <a:rPr lang="en-US" dirty="0"/>
              <a:t>Yes</a:t>
            </a:r>
          </a:p>
          <a:p>
            <a:pPr lvl="3"/>
            <a:r>
              <a:rPr lang="en-US" dirty="0"/>
              <a:t>Native or non-native (ornamental)</a:t>
            </a:r>
          </a:p>
          <a:p>
            <a:pPr lvl="3"/>
            <a:r>
              <a:rPr lang="en-US" dirty="0"/>
              <a:t>Tree, shrub, perennial?</a:t>
            </a:r>
          </a:p>
          <a:p>
            <a:pPr lvl="3"/>
            <a:r>
              <a:rPr lang="en-US" dirty="0"/>
              <a:t>Are there flowers? If so what is the color, bloom time, and structure?</a:t>
            </a:r>
          </a:p>
        </p:txBody>
      </p:sp>
      <p:pic>
        <p:nvPicPr>
          <p:cNvPr id="6146" name="Picture 2" descr="S:\Images\Flora\Flowers, Plants, and Mushrooms\Wolbach Gardens\Butterfly Garden\20060728_Wolbach Garden_Staff (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3048000"/>
            <a:ext cx="48768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867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your goal?</a:t>
            </a:r>
          </a:p>
        </p:txBody>
      </p:sp>
      <p:sp>
        <p:nvSpPr>
          <p:cNvPr id="3" name="Content Placeholder 2"/>
          <p:cNvSpPr>
            <a:spLocks noGrp="1"/>
          </p:cNvSpPr>
          <p:nvPr>
            <p:ph sz="quarter" idx="13"/>
          </p:nvPr>
        </p:nvSpPr>
        <p:spPr>
          <a:xfrm>
            <a:off x="274320" y="1298448"/>
            <a:ext cx="4831080" cy="4937760"/>
          </a:xfrm>
        </p:spPr>
        <p:txBody>
          <a:bodyPr>
            <a:normAutofit lnSpcReduction="10000"/>
          </a:bodyPr>
          <a:lstStyle/>
          <a:p>
            <a:r>
              <a:rPr lang="en-US" dirty="0"/>
              <a:t>Bird habitat (nesting and/or food source)</a:t>
            </a:r>
          </a:p>
          <a:p>
            <a:r>
              <a:rPr lang="en-US" dirty="0"/>
              <a:t>Rain garden to capture excess water </a:t>
            </a:r>
          </a:p>
          <a:p>
            <a:r>
              <a:rPr lang="en-US" dirty="0"/>
              <a:t>Pollinator garden</a:t>
            </a:r>
          </a:p>
          <a:p>
            <a:pPr lvl="1"/>
            <a:r>
              <a:rPr lang="en-US" dirty="0"/>
              <a:t>Hummingbirds</a:t>
            </a:r>
          </a:p>
          <a:p>
            <a:pPr lvl="1"/>
            <a:r>
              <a:rPr lang="en-US" dirty="0"/>
              <a:t>Native Bees</a:t>
            </a:r>
          </a:p>
          <a:p>
            <a:pPr lvl="1"/>
            <a:r>
              <a:rPr lang="en-US" dirty="0"/>
              <a:t>Butterflies</a:t>
            </a:r>
          </a:p>
          <a:p>
            <a:pPr lvl="1"/>
            <a:r>
              <a:rPr lang="en-US" dirty="0"/>
              <a:t>Beneficial insects (ladybugs, green lacewings etc.)</a:t>
            </a:r>
          </a:p>
          <a:p>
            <a:r>
              <a:rPr lang="en-US" dirty="0"/>
              <a:t>Reduce lawn coverage</a:t>
            </a:r>
          </a:p>
          <a:p>
            <a:endParaRPr lang="en-US" dirty="0"/>
          </a:p>
          <a:p>
            <a:r>
              <a:rPr lang="en-US" dirty="0"/>
              <a:t>Do you want this garden to serve this function for several seasons?</a:t>
            </a:r>
          </a:p>
        </p:txBody>
      </p:sp>
      <p:pic>
        <p:nvPicPr>
          <p:cNvPr id="4" name="Picture 3" descr="S:\Images\Flora\Flowers, Plants, and Mushrooms\North Field Wildflowers_Greenways 2015-08-27\North Field Wildflowers_Wayland_Greenways_Staff (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9350" y="2286000"/>
            <a:ext cx="4194650" cy="3145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1393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Bird Garden</a:t>
            </a:r>
          </a:p>
        </p:txBody>
      </p:sp>
      <p:sp>
        <p:nvSpPr>
          <p:cNvPr id="3" name="Content Placeholder 2"/>
          <p:cNvSpPr>
            <a:spLocks noGrp="1"/>
          </p:cNvSpPr>
          <p:nvPr>
            <p:ph sz="quarter" idx="13"/>
          </p:nvPr>
        </p:nvSpPr>
        <p:spPr/>
        <p:txBody>
          <a:bodyPr/>
          <a:lstStyle/>
          <a:p>
            <a:r>
              <a:rPr lang="en-US" dirty="0"/>
              <a:t>Once birds visit your garden they are likely to return seasonally</a:t>
            </a:r>
          </a:p>
          <a:p>
            <a:r>
              <a:rPr lang="en-US" dirty="0"/>
              <a:t>Provide food, shelter and water</a:t>
            </a:r>
          </a:p>
          <a:p>
            <a:r>
              <a:rPr lang="en-US" dirty="0"/>
              <a:t>Choose plants </a:t>
            </a:r>
          </a:p>
          <a:p>
            <a:pPr lvl="2"/>
            <a:r>
              <a:rPr lang="en-US" dirty="0"/>
              <a:t>with seeds, berries, fruits, nuts </a:t>
            </a:r>
          </a:p>
          <a:p>
            <a:pPr lvl="2"/>
            <a:r>
              <a:rPr lang="en-US" dirty="0"/>
              <a:t>a couple evergreens for shelter</a:t>
            </a:r>
          </a:p>
          <a:p>
            <a:pPr lvl="2"/>
            <a:r>
              <a:rPr lang="en-US" dirty="0"/>
              <a:t>shrubs and ground covers to increase diversity</a:t>
            </a:r>
          </a:p>
          <a:p>
            <a:endParaRPr lang="en-US" dirty="0"/>
          </a:p>
          <a:p>
            <a:endParaRPr lang="en-US" dirty="0"/>
          </a:p>
        </p:txBody>
      </p:sp>
      <p:grpSp>
        <p:nvGrpSpPr>
          <p:cNvPr id="5" name="Group 4"/>
          <p:cNvGrpSpPr/>
          <p:nvPr/>
        </p:nvGrpSpPr>
        <p:grpSpPr>
          <a:xfrm>
            <a:off x="50042" y="3784835"/>
            <a:ext cx="3987800" cy="2985448"/>
            <a:chOff x="4275138" y="1851025"/>
            <a:chExt cx="8128000" cy="6134465"/>
          </a:xfrm>
        </p:grpSpPr>
        <p:pic>
          <p:nvPicPr>
            <p:cNvPr id="7172" name="Picture 4" descr="S:\Images\Fauna\Birds\20110619_Tree Swallow_Craig Smith_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5138" y="1851025"/>
              <a:ext cx="8128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275138" y="7416316"/>
              <a:ext cx="1965742" cy="569174"/>
            </a:xfrm>
            <a:prstGeom prst="rect">
              <a:avLst/>
            </a:prstGeom>
            <a:noFill/>
          </p:spPr>
          <p:txBody>
            <a:bodyPr wrap="square" rtlCol="0">
              <a:spAutoFit/>
            </a:bodyPr>
            <a:lstStyle/>
            <a:p>
              <a:r>
                <a:rPr lang="en-US" sz="1200" dirty="0"/>
                <a:t>Craig Smith</a:t>
              </a:r>
            </a:p>
          </p:txBody>
        </p:sp>
      </p:grpSp>
      <p:grpSp>
        <p:nvGrpSpPr>
          <p:cNvPr id="8" name="Group 7"/>
          <p:cNvGrpSpPr/>
          <p:nvPr/>
        </p:nvGrpSpPr>
        <p:grpSpPr>
          <a:xfrm>
            <a:off x="6705600" y="1828800"/>
            <a:ext cx="2107498" cy="3187343"/>
            <a:chOff x="5867400" y="1828800"/>
            <a:chExt cx="2945698" cy="4128432"/>
          </a:xfrm>
        </p:grpSpPr>
        <p:pic>
          <p:nvPicPr>
            <p:cNvPr id="7170" name="Picture 2" descr="S:\Stewardship\CR Administration\CR Landowners Info Package\Photos for booklet\New Photos\02-What is a CR20170703_Rose-breasted Grosbeak_Joan Chasa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1828800"/>
              <a:ext cx="2945698" cy="404664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340250" y="5598447"/>
              <a:ext cx="1461476" cy="358785"/>
            </a:xfrm>
            <a:prstGeom prst="rect">
              <a:avLst/>
            </a:prstGeom>
            <a:noFill/>
          </p:spPr>
          <p:txBody>
            <a:bodyPr wrap="square" rtlCol="0">
              <a:spAutoFit/>
            </a:bodyPr>
            <a:lstStyle/>
            <a:p>
              <a:r>
                <a:rPr lang="en-US" sz="1200" dirty="0"/>
                <a:t>Joan </a:t>
              </a:r>
              <a:r>
                <a:rPr lang="en-US" sz="1200" dirty="0" err="1"/>
                <a:t>Chasan</a:t>
              </a:r>
              <a:endParaRPr lang="en-US" sz="1200" dirty="0"/>
            </a:p>
          </p:txBody>
        </p:sp>
      </p:grpSp>
      <p:grpSp>
        <p:nvGrpSpPr>
          <p:cNvPr id="6" name="Group 5"/>
          <p:cNvGrpSpPr/>
          <p:nvPr/>
        </p:nvGrpSpPr>
        <p:grpSpPr>
          <a:xfrm>
            <a:off x="4191000" y="4217488"/>
            <a:ext cx="3124200" cy="2659552"/>
            <a:chOff x="-1371600" y="3393474"/>
            <a:chExt cx="4800600" cy="3331602"/>
          </a:xfrm>
        </p:grpSpPr>
        <p:pic>
          <p:nvPicPr>
            <p:cNvPr id="7171" name="Picture 3" descr="S:\Images\Fauna\Birds\20110621_BluewingedWarbler_CraigSmith.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3393474"/>
              <a:ext cx="4800600" cy="32004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371600" y="6317381"/>
              <a:ext cx="1946189" cy="407695"/>
            </a:xfrm>
            <a:prstGeom prst="rect">
              <a:avLst/>
            </a:prstGeom>
            <a:noFill/>
          </p:spPr>
          <p:txBody>
            <a:bodyPr wrap="square" rtlCol="0">
              <a:spAutoFit/>
            </a:bodyPr>
            <a:lstStyle/>
            <a:p>
              <a:r>
                <a:rPr lang="en-US" sz="1200" dirty="0">
                  <a:solidFill>
                    <a:schemeClr val="bg1"/>
                  </a:solidFill>
                </a:rPr>
                <a:t>Craig Smith</a:t>
              </a:r>
            </a:p>
          </p:txBody>
        </p:sp>
      </p:grpSp>
    </p:spTree>
    <p:extLst>
      <p:ext uri="{BB962C8B-B14F-4D97-AF65-F5344CB8AC3E}">
        <p14:creationId xmlns:p14="http://schemas.microsoft.com/office/powerpoint/2010/main" val="41103314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Images\Flora\Flowers, Plants, and Mushrooms\20190509_HighbushBlueberryFlowers_Kristin O'Bri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6001" y="3592774"/>
            <a:ext cx="4353635" cy="326522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Images\Flora\Flowers, Plants, and Mushrooms\20190617_Mountain Laurel Blooms_Eager CR Berlin_Kristin O'Brien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42672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S:\Images\Flora\Flowers, Plants, and Mushrooms\20060519_Wild Columbine_Craig Smith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1" y="0"/>
            <a:ext cx="4267199"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Land&amp;River Conservation\LAND PROJECTS\Closed Projects\Berlin_Bentzen_GreatOak_AD\Photos\Brent Mathison Photography\i-3tJccMd-X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592774"/>
            <a:ext cx="4902824" cy="3265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30097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Rain Garden</a:t>
            </a:r>
          </a:p>
        </p:txBody>
      </p:sp>
      <p:sp>
        <p:nvSpPr>
          <p:cNvPr id="3" name="Content Placeholder 2"/>
          <p:cNvSpPr>
            <a:spLocks noGrp="1"/>
          </p:cNvSpPr>
          <p:nvPr>
            <p:ph sz="quarter" idx="13"/>
          </p:nvPr>
        </p:nvSpPr>
        <p:spPr>
          <a:xfrm>
            <a:off x="76200" y="1310958"/>
            <a:ext cx="4539889" cy="2956242"/>
          </a:xfrm>
        </p:spPr>
        <p:txBody>
          <a:bodyPr>
            <a:normAutofit/>
          </a:bodyPr>
          <a:lstStyle/>
          <a:p>
            <a:r>
              <a:rPr lang="en-US" dirty="0"/>
              <a:t>A shallow depression (manmade or natural) designed to filter and absorb rain water (e.g. near a down spout or naturally wet area the lawn)</a:t>
            </a:r>
          </a:p>
          <a:p>
            <a:pPr lvl="2"/>
            <a:r>
              <a:rPr lang="en-US" dirty="0"/>
              <a:t>Can absorb 30% more water than lawn</a:t>
            </a:r>
          </a:p>
          <a:p>
            <a:pPr lvl="2"/>
            <a:r>
              <a:rPr lang="en-US" dirty="0"/>
              <a:t>Plants remove pollutants from the water before it reaches rivers and lakes</a:t>
            </a:r>
          </a:p>
        </p:txBody>
      </p:sp>
      <p:pic>
        <p:nvPicPr>
          <p:cNvPr id="2050" name="Picture 2" descr="S:\Wolbach Property Mgmt\LANDSCAPE\rain garden\rain garden 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6089" y="0"/>
            <a:ext cx="4527911" cy="3327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4191000"/>
            <a:ext cx="8915400" cy="2031325"/>
          </a:xfrm>
          <a:prstGeom prst="rect">
            <a:avLst/>
          </a:prstGeom>
          <a:noFill/>
        </p:spPr>
        <p:txBody>
          <a:bodyPr wrap="square" rtlCol="0">
            <a:spAutoFit/>
          </a:bodyPr>
          <a:lstStyle/>
          <a:p>
            <a:pPr lvl="1"/>
            <a:endParaRPr lang="en-US" dirty="0"/>
          </a:p>
          <a:p>
            <a:r>
              <a:rPr lang="en-US" b="1" dirty="0"/>
              <a:t>Location-</a:t>
            </a:r>
            <a:r>
              <a:rPr lang="en-US" dirty="0"/>
              <a:t> well-drained and on a 1-10% grade slope </a:t>
            </a:r>
          </a:p>
          <a:p>
            <a:endParaRPr lang="en-US" dirty="0"/>
          </a:p>
          <a:p>
            <a:r>
              <a:rPr lang="en-US" b="1" dirty="0"/>
              <a:t>Plants-</a:t>
            </a:r>
            <a:r>
              <a:rPr lang="en-US" dirty="0"/>
              <a:t> tolerant of temporary pooling and dry periods</a:t>
            </a:r>
          </a:p>
          <a:p>
            <a:endParaRPr lang="en-US" dirty="0"/>
          </a:p>
          <a:p>
            <a:r>
              <a:rPr lang="en-US" b="1" dirty="0"/>
              <a:t>Design- </a:t>
            </a:r>
            <a:r>
              <a:rPr lang="en-US" dirty="0"/>
              <a:t>wet tolerant plants in the center, drought tolerant on edges</a:t>
            </a:r>
          </a:p>
          <a:p>
            <a:endParaRPr lang="en-US" dirty="0"/>
          </a:p>
        </p:txBody>
      </p:sp>
    </p:spTree>
    <p:extLst>
      <p:ext uri="{BB962C8B-B14F-4D97-AF65-F5344CB8AC3E}">
        <p14:creationId xmlns:p14="http://schemas.microsoft.com/office/powerpoint/2010/main" val="34779431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Images\Flora\Flowers, Plants, and Mushrooms\20080808_Cardinal Flower1_Dawn Dentz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9777" y="-15922"/>
            <a:ext cx="3392656" cy="6026032"/>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S:\Images\Flora\Flowers, Plants, and Mushrooms\20060510_Secord Ferns_Mark Levins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2" y="-15922"/>
            <a:ext cx="2949179" cy="393223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S:\Images\Flora\Flowers, Plants, and Mushrooms\20000910_Turtlehead_Garry Kessl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1215" y="3811137"/>
            <a:ext cx="3596297" cy="3046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981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determines a plant invasive?</a:t>
            </a:r>
          </a:p>
        </p:txBody>
      </p:sp>
      <p:sp>
        <p:nvSpPr>
          <p:cNvPr id="3" name="Content Placeholder 2"/>
          <p:cNvSpPr>
            <a:spLocks noGrp="1"/>
          </p:cNvSpPr>
          <p:nvPr>
            <p:ph sz="quarter" idx="13"/>
          </p:nvPr>
        </p:nvSpPr>
        <p:spPr/>
        <p:txBody>
          <a:bodyPr/>
          <a:lstStyle/>
          <a:p>
            <a:r>
              <a:rPr lang="en-US" dirty="0"/>
              <a:t>Massachusetts Invasive Plant Advisory Group (MIPAG) reviews potential species and recommends to the Commonwealth to prohibit</a:t>
            </a:r>
          </a:p>
          <a:p>
            <a:r>
              <a:rPr lang="en-US" dirty="0"/>
              <a:t>Categorized as Invasive, Likely Invasive, or Potentially Invasive</a:t>
            </a:r>
          </a:p>
          <a:p>
            <a:r>
              <a:rPr lang="en-US" dirty="0"/>
              <a:t>Can you answer Yes to these questions?</a:t>
            </a:r>
          </a:p>
          <a:p>
            <a:pPr lvl="1"/>
            <a:r>
              <a:rPr lang="en-US" dirty="0"/>
              <a:t>Non-native to Massachusetts area?</a:t>
            </a:r>
          </a:p>
          <a:p>
            <a:pPr lvl="1"/>
            <a:r>
              <a:rPr lang="en-US" dirty="0"/>
              <a:t>Potential to disperse and establish in high numbers to natural area?</a:t>
            </a:r>
          </a:p>
          <a:p>
            <a:pPr lvl="1"/>
            <a:r>
              <a:rPr lang="en-US" dirty="0"/>
              <a:t>Potential to disperse far away from introduction site?</a:t>
            </a:r>
          </a:p>
          <a:p>
            <a:pPr lvl="1"/>
            <a:r>
              <a:rPr lang="en-US" dirty="0"/>
              <a:t>Can it replace natives?</a:t>
            </a:r>
          </a:p>
          <a:p>
            <a:pPr lvl="1"/>
            <a:r>
              <a:rPr lang="en-US" dirty="0"/>
              <a:t>Is it here or in states nearby or those with similar climate?</a:t>
            </a:r>
          </a:p>
        </p:txBody>
      </p:sp>
    </p:spTree>
    <p:extLst>
      <p:ext uri="{BB962C8B-B14F-4D97-AF65-F5344CB8AC3E}">
        <p14:creationId xmlns:p14="http://schemas.microsoft.com/office/powerpoint/2010/main" val="34582928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Pollinator Garden</a:t>
            </a:r>
          </a:p>
        </p:txBody>
      </p:sp>
      <p:sp>
        <p:nvSpPr>
          <p:cNvPr id="3" name="Content Placeholder 2"/>
          <p:cNvSpPr>
            <a:spLocks noGrp="1"/>
          </p:cNvSpPr>
          <p:nvPr>
            <p:ph sz="quarter" idx="13"/>
          </p:nvPr>
        </p:nvSpPr>
        <p:spPr/>
        <p:txBody>
          <a:bodyPr/>
          <a:lstStyle/>
          <a:p>
            <a:r>
              <a:rPr lang="en-US" dirty="0"/>
              <a:t>Colorful garden that supports native pollinators- bees, butterflies, hummingbirds, beneficial insects</a:t>
            </a:r>
          </a:p>
          <a:p>
            <a:r>
              <a:rPr lang="en-US" b="1" dirty="0"/>
              <a:t>Location- </a:t>
            </a:r>
            <a:r>
              <a:rPr lang="en-US" dirty="0"/>
              <a:t>sunny location and sheltered from wind </a:t>
            </a:r>
          </a:p>
          <a:p>
            <a:r>
              <a:rPr lang="en-US" b="1" dirty="0"/>
              <a:t>Plants- </a:t>
            </a:r>
            <a:r>
              <a:rPr lang="en-US" dirty="0"/>
              <a:t>flower structure determines who you attract</a:t>
            </a:r>
          </a:p>
          <a:p>
            <a:r>
              <a:rPr lang="en-US" b="1" dirty="0"/>
              <a:t>Design- </a:t>
            </a:r>
            <a:r>
              <a:rPr lang="en-US" dirty="0"/>
              <a:t>variety of height and bloom times and clump similar colors together</a:t>
            </a:r>
          </a:p>
        </p:txBody>
      </p:sp>
      <p:pic>
        <p:nvPicPr>
          <p:cNvPr id="3074" name="Picture 2" descr="S:\Images\Land\Sudbury - Wolbach\20170728_Wolbach Pollinator Garden_Lisa Vernegaard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3714750"/>
            <a:ext cx="4191000" cy="314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02708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S:\Images\Flora\20150810_fritillary_milkweed_Lisa_Vernegaar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3" y="-10236"/>
            <a:ext cx="4513774" cy="381403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Images\Flora\Flowers, Plants, and Mushrooms\Unidentified\20120708_Wildflowers Greenways_Mark Levins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5666" y="-10236"/>
            <a:ext cx="2498007" cy="3724701"/>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S:\Images\Land\Sudbury - Wolbach\20170728_Wolbach Pollinator Garden_Lisa Vernegaard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352800"/>
            <a:ext cx="467360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S:\Images\Fauna\Insects and Spiders\20160704_Pollinators-Butterfly_Dave Longland (3).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85341" y="3352800"/>
            <a:ext cx="4658660" cy="3496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2408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Reduce your lawn!</a:t>
            </a:r>
          </a:p>
        </p:txBody>
      </p:sp>
      <p:sp>
        <p:nvSpPr>
          <p:cNvPr id="3" name="Content Placeholder 2"/>
          <p:cNvSpPr>
            <a:spLocks noGrp="1"/>
          </p:cNvSpPr>
          <p:nvPr>
            <p:ph sz="quarter" idx="13"/>
          </p:nvPr>
        </p:nvSpPr>
        <p:spPr/>
        <p:txBody>
          <a:bodyPr/>
          <a:lstStyle/>
          <a:p>
            <a:r>
              <a:rPr lang="en-US" dirty="0"/>
              <a:t>Replacing lawn with natives will not only add habitat but will </a:t>
            </a:r>
          </a:p>
          <a:p>
            <a:pPr lvl="1"/>
            <a:r>
              <a:rPr lang="en-US" dirty="0"/>
              <a:t>Increase water absorption </a:t>
            </a:r>
          </a:p>
          <a:p>
            <a:pPr lvl="1"/>
            <a:r>
              <a:rPr lang="en-US" dirty="0"/>
              <a:t>Reduce your time managing it</a:t>
            </a:r>
          </a:p>
          <a:p>
            <a:pPr lvl="1"/>
            <a:r>
              <a:rPr lang="en-US" dirty="0"/>
              <a:t>Reduce mower emissions</a:t>
            </a:r>
          </a:p>
          <a:p>
            <a:pPr lvl="1"/>
            <a:r>
              <a:rPr lang="en-US" dirty="0"/>
              <a:t> Save money on lawn care (water, fertilizer, mowing, pesticides etc.)</a:t>
            </a:r>
          </a:p>
        </p:txBody>
      </p:sp>
      <p:pic>
        <p:nvPicPr>
          <p:cNvPr id="8194" name="Picture 2" descr="C:\Users\kobrien\Downloads\IMG_174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3369007"/>
            <a:ext cx="4495800" cy="3371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5413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Other fun ways to help Pollinators</a:t>
            </a:r>
          </a:p>
        </p:txBody>
      </p:sp>
      <p:sp>
        <p:nvSpPr>
          <p:cNvPr id="3" name="Content Placeholder 2"/>
          <p:cNvSpPr>
            <a:spLocks noGrp="1"/>
          </p:cNvSpPr>
          <p:nvPr>
            <p:ph sz="quarter" idx="13"/>
          </p:nvPr>
        </p:nvSpPr>
        <p:spPr/>
        <p:txBody>
          <a:bodyPr/>
          <a:lstStyle/>
          <a:p>
            <a:r>
              <a:rPr lang="en-US" dirty="0"/>
              <a:t>Bee hotel</a:t>
            </a:r>
          </a:p>
          <a:p>
            <a:r>
              <a:rPr lang="en-US" dirty="0"/>
              <a:t>Bird houses</a:t>
            </a:r>
          </a:p>
          <a:p>
            <a:r>
              <a:rPr lang="en-US" dirty="0"/>
              <a:t>Bird baths or stones with shallow depression</a:t>
            </a:r>
          </a:p>
          <a:p>
            <a:r>
              <a:rPr lang="en-US" dirty="0"/>
              <a:t>Flat rocks for butterfly basking </a:t>
            </a:r>
          </a:p>
          <a:p>
            <a:endParaRPr lang="en-US" dirty="0"/>
          </a:p>
        </p:txBody>
      </p:sp>
      <p:pic>
        <p:nvPicPr>
          <p:cNvPr id="4098" name="Picture 2" descr="C:\Users\kobrien\Desktop\bee hote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1878" y="381000"/>
            <a:ext cx="2642122" cy="36576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kobrien\Downloads\birdbath-3388208_19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1778" y="3962400"/>
            <a:ext cx="4342222" cy="28956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Stewardship\CR Administration\CR Landowners Info Package\Photos for booklet\New Photos\00-Cover20170629_Cedar Hill Habitat Summer 2017_Dan Stimso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962400"/>
            <a:ext cx="5143499"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3818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Seed	    or		Plug</a:t>
            </a:r>
          </a:p>
        </p:txBody>
      </p:sp>
      <p:sp>
        <p:nvSpPr>
          <p:cNvPr id="3" name="Content Placeholder 2"/>
          <p:cNvSpPr>
            <a:spLocks noGrp="1"/>
          </p:cNvSpPr>
          <p:nvPr>
            <p:ph sz="quarter" idx="13"/>
          </p:nvPr>
        </p:nvSpPr>
        <p:spPr/>
        <p:txBody>
          <a:bodyPr/>
          <a:lstStyle/>
          <a:p>
            <a:pPr marL="0" indent="0">
              <a:buNone/>
            </a:pPr>
            <a:r>
              <a:rPr lang="en-US" dirty="0"/>
              <a:t>Seeds- take longer to establish but costs significantly less and easier to plant </a:t>
            </a:r>
            <a:r>
              <a:rPr lang="en-US" i="1" dirty="0"/>
              <a:t>(</a:t>
            </a:r>
            <a:r>
              <a:rPr lang="en-US" dirty="0" err="1"/>
              <a:t>Rubeckia</a:t>
            </a:r>
            <a:r>
              <a:rPr lang="en-US" dirty="0"/>
              <a:t> and Milkweed</a:t>
            </a:r>
            <a:r>
              <a:rPr lang="en-US" i="1" dirty="0"/>
              <a:t>)</a:t>
            </a:r>
          </a:p>
          <a:p>
            <a:endParaRPr lang="en-US" dirty="0"/>
          </a:p>
        </p:txBody>
      </p:sp>
      <p:sp>
        <p:nvSpPr>
          <p:cNvPr id="4" name="Content Placeholder 3"/>
          <p:cNvSpPr>
            <a:spLocks noGrp="1"/>
          </p:cNvSpPr>
          <p:nvPr>
            <p:ph sz="quarter" idx="14"/>
          </p:nvPr>
        </p:nvSpPr>
        <p:spPr/>
        <p:txBody>
          <a:bodyPr/>
          <a:lstStyle/>
          <a:p>
            <a:pPr marL="0" indent="0">
              <a:buNone/>
            </a:pPr>
            <a:r>
              <a:rPr lang="en-US" dirty="0"/>
              <a:t>Plugs or larger individuals- Establishes faster but more money and digging required (Pennsylvania sedge)</a:t>
            </a:r>
          </a:p>
          <a:p>
            <a:pPr marL="0" indent="0">
              <a:buNone/>
            </a:pPr>
            <a:endParaRPr lang="en-US" dirty="0"/>
          </a:p>
        </p:txBody>
      </p:sp>
      <p:sp>
        <p:nvSpPr>
          <p:cNvPr id="5" name="Text Placeholder 4"/>
          <p:cNvSpPr>
            <a:spLocks noGrp="1"/>
          </p:cNvSpPr>
          <p:nvPr>
            <p:ph type="body" sz="half" idx="2"/>
          </p:nvPr>
        </p:nvSpPr>
        <p:spPr>
          <a:xfrm>
            <a:off x="276224" y="1298448"/>
            <a:ext cx="8639175" cy="509587"/>
          </a:xfrm>
        </p:spPr>
        <p:txBody>
          <a:bodyPr>
            <a:normAutofit/>
          </a:bodyPr>
          <a:lstStyle/>
          <a:p>
            <a:pPr algn="ctr"/>
            <a:r>
              <a:rPr lang="en-US" dirty="0"/>
              <a:t>For the most part the difference is cost, patience, and time.</a:t>
            </a:r>
          </a:p>
        </p:txBody>
      </p:sp>
      <p:pic>
        <p:nvPicPr>
          <p:cNvPr id="3074" name="Picture 2" descr="S:\Stewardship\RESERVATIONS\Wayland_Greenways Conservation Area\North Field Habitat Management\Photos\2016 Planting_FSU students\IMG_01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7248" y="3493827"/>
            <a:ext cx="44704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S:\Stewardship\RESERVATIONS\Concord_Gowings Swamp\Invasive Management Project 2014 to 2017\Photos\knotweed brushclear and seed\laying down hay over the seedin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80" y="3505200"/>
            <a:ext cx="4455236" cy="3341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9903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Native Cultivators</a:t>
            </a:r>
          </a:p>
        </p:txBody>
      </p:sp>
      <p:sp>
        <p:nvSpPr>
          <p:cNvPr id="3" name="Content Placeholder 2"/>
          <p:cNvSpPr>
            <a:spLocks noGrp="1"/>
          </p:cNvSpPr>
          <p:nvPr>
            <p:ph sz="quarter" idx="13"/>
          </p:nvPr>
        </p:nvSpPr>
        <p:spPr>
          <a:xfrm>
            <a:off x="274320" y="2438400"/>
            <a:ext cx="8869680" cy="1219200"/>
          </a:xfrm>
        </p:spPr>
        <p:txBody>
          <a:bodyPr numCol="2">
            <a:normAutofit/>
          </a:bodyPr>
          <a:lstStyle/>
          <a:p>
            <a:r>
              <a:rPr lang="en-US" dirty="0"/>
              <a:t>Straight species</a:t>
            </a:r>
          </a:p>
          <a:p>
            <a:pPr lvl="1"/>
            <a:r>
              <a:rPr lang="en-US" i="1" dirty="0"/>
              <a:t>Echinacea </a:t>
            </a:r>
            <a:r>
              <a:rPr lang="en-US" i="1" dirty="0" err="1"/>
              <a:t>purpurea</a:t>
            </a:r>
            <a:endParaRPr lang="en-US" i="1" dirty="0"/>
          </a:p>
          <a:p>
            <a:endParaRPr lang="en-US" dirty="0"/>
          </a:p>
          <a:p>
            <a:r>
              <a:rPr lang="en-US" dirty="0"/>
              <a:t>Cultivars have the “fun” names</a:t>
            </a:r>
          </a:p>
          <a:p>
            <a:pPr lvl="1"/>
            <a:r>
              <a:rPr lang="en-US" dirty="0"/>
              <a:t>Echinacea “</a:t>
            </a:r>
            <a:r>
              <a:rPr lang="en-US" dirty="0" err="1"/>
              <a:t>PowWow</a:t>
            </a:r>
            <a:r>
              <a:rPr lang="en-US" dirty="0"/>
              <a:t> Wild Berry”</a:t>
            </a:r>
          </a:p>
          <a:p>
            <a:pPr lvl="1"/>
            <a:endParaRPr lang="en-US" dirty="0"/>
          </a:p>
        </p:txBody>
      </p:sp>
      <p:pic>
        <p:nvPicPr>
          <p:cNvPr id="1026" name="Picture 2" descr="Echinacea 'PowWow Wild Berry', Echinacea purpurea 'PowWow Wild Berry', Coneflower 'PowWow Wild Berry', Echinacea PowWow Series, Pink coneflower, Pink coneflowers, Pink Echinacea, Coneflower, Coneflowers">
            <a:extLst>
              <a:ext uri="{FF2B5EF4-FFF2-40B4-BE49-F238E27FC236}">
                <a16:creationId xmlns:a16="http://schemas.microsoft.com/office/drawing/2014/main" id="{45A17F35-39D4-44BD-A24D-DA9A6B6DD2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8245" y="3787140"/>
            <a:ext cx="3845755" cy="3086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chinacea purpurea">
            <a:extLst>
              <a:ext uri="{FF2B5EF4-FFF2-40B4-BE49-F238E27FC236}">
                <a16:creationId xmlns:a16="http://schemas.microsoft.com/office/drawing/2014/main" id="{21A4202B-E514-411E-91C3-70A26D0C7C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521" y="3771456"/>
            <a:ext cx="4573186" cy="305911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E5A39BB0-14E8-4B66-A3B5-0147E2A657B2}"/>
              </a:ext>
            </a:extLst>
          </p:cNvPr>
          <p:cNvSpPr txBox="1">
            <a:spLocks/>
          </p:cNvSpPr>
          <p:nvPr/>
        </p:nvSpPr>
        <p:spPr>
          <a:xfrm>
            <a:off x="244521" y="1515937"/>
            <a:ext cx="8869680" cy="1219200"/>
          </a:xfrm>
          <a:prstGeom prst="rect">
            <a:avLst/>
          </a:prstGeom>
        </p:spPr>
        <p:txBody>
          <a:bodyPr vert="horz" lIns="91440" tIns="45720" rIns="91440" bIns="45720" numCol="1" rtlCol="0">
            <a:normAutofit/>
          </a:bodyPr>
          <a:lst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a:lstStyle>
          <a:p>
            <a:r>
              <a:rPr lang="en-US" dirty="0"/>
              <a:t>Cultivar-an artificially selected trait that is emphasized in a strain of the straight species e.g. flower color, size</a:t>
            </a:r>
          </a:p>
        </p:txBody>
      </p:sp>
      <p:sp>
        <p:nvSpPr>
          <p:cNvPr id="4" name="TextBox 3">
            <a:extLst>
              <a:ext uri="{FF2B5EF4-FFF2-40B4-BE49-F238E27FC236}">
                <a16:creationId xmlns:a16="http://schemas.microsoft.com/office/drawing/2014/main" id="{FB01F48F-D014-4DDD-9A1B-8AA8DD2BBB7E}"/>
              </a:ext>
            </a:extLst>
          </p:cNvPr>
          <p:cNvSpPr txBox="1"/>
          <p:nvPr/>
        </p:nvSpPr>
        <p:spPr>
          <a:xfrm>
            <a:off x="244521" y="6368903"/>
            <a:ext cx="2438400" cy="461665"/>
          </a:xfrm>
          <a:prstGeom prst="rect">
            <a:avLst/>
          </a:prstGeom>
          <a:noFill/>
        </p:spPr>
        <p:txBody>
          <a:bodyPr wrap="square" rtlCol="0">
            <a:spAutoFit/>
          </a:bodyPr>
          <a:lstStyle/>
          <a:p>
            <a:r>
              <a:rPr lang="en-US" sz="1200" dirty="0">
                <a:solidFill>
                  <a:schemeClr val="bg1"/>
                </a:solidFill>
              </a:rPr>
              <a:t>Flower Form, Jim Robbins</a:t>
            </a:r>
          </a:p>
          <a:p>
            <a:r>
              <a:rPr lang="en-US" sz="1200" dirty="0">
                <a:solidFill>
                  <a:schemeClr val="bg1"/>
                </a:solidFill>
              </a:rPr>
              <a:t>CC BY_NC-NC 4.0</a:t>
            </a:r>
          </a:p>
        </p:txBody>
      </p:sp>
    </p:spTree>
    <p:extLst>
      <p:ext uri="{BB962C8B-B14F-4D97-AF65-F5344CB8AC3E}">
        <p14:creationId xmlns:p14="http://schemas.microsoft.com/office/powerpoint/2010/main" val="37137046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Rules to the no fuss native garden</a:t>
            </a:r>
          </a:p>
        </p:txBody>
      </p:sp>
      <p:sp>
        <p:nvSpPr>
          <p:cNvPr id="3" name="Content Placeholder 2"/>
          <p:cNvSpPr>
            <a:spLocks noGrp="1"/>
          </p:cNvSpPr>
          <p:nvPr>
            <p:ph sz="quarter" idx="13"/>
          </p:nvPr>
        </p:nvSpPr>
        <p:spPr>
          <a:xfrm>
            <a:off x="274320" y="1298448"/>
            <a:ext cx="8869680" cy="4937760"/>
          </a:xfrm>
        </p:spPr>
        <p:txBody>
          <a:bodyPr/>
          <a:lstStyle/>
          <a:p>
            <a:r>
              <a:rPr lang="en-US" dirty="0"/>
              <a:t>Be lazy! Yes, lazy</a:t>
            </a:r>
          </a:p>
          <a:p>
            <a:r>
              <a:rPr lang="en-US" dirty="0"/>
              <a:t>Once established you should not need to water</a:t>
            </a:r>
          </a:p>
          <a:p>
            <a:r>
              <a:rPr lang="en-US" dirty="0"/>
              <a:t>Plant close so there are no gaps aka space for weeds </a:t>
            </a:r>
          </a:p>
          <a:p>
            <a:r>
              <a:rPr lang="en-US" dirty="0"/>
              <a:t>No (or minimal) mulch </a:t>
            </a:r>
          </a:p>
          <a:p>
            <a:r>
              <a:rPr lang="en-US" dirty="0">
                <a:sym typeface="Symbol"/>
              </a:rPr>
              <a:t>Rake leaves (leave mulch) onto flower beds in fall</a:t>
            </a:r>
            <a:endParaRPr lang="en-US" dirty="0"/>
          </a:p>
          <a:p>
            <a:r>
              <a:rPr lang="en-US" dirty="0"/>
              <a:t>Use native mints and common milkweed wisely </a:t>
            </a:r>
          </a:p>
          <a:p>
            <a:r>
              <a:rPr lang="en-US" dirty="0"/>
              <a:t>No pesticides or fertilizers- native plants = native insects = native birds</a:t>
            </a:r>
          </a:p>
          <a:p>
            <a:r>
              <a:rPr lang="en-US" dirty="0"/>
              <a:t>Cut plants back in spring after temps consistently over 50</a:t>
            </a:r>
            <a:r>
              <a:rPr lang="en-US" dirty="0">
                <a:sym typeface="Symbol"/>
              </a:rPr>
              <a:t></a:t>
            </a:r>
          </a:p>
        </p:txBody>
      </p:sp>
    </p:spTree>
    <p:extLst>
      <p:ext uri="{BB962C8B-B14F-4D97-AF65-F5344CB8AC3E}">
        <p14:creationId xmlns:p14="http://schemas.microsoft.com/office/powerpoint/2010/main" val="165648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to find native plants?</a:t>
            </a:r>
          </a:p>
        </p:txBody>
      </p:sp>
      <p:sp>
        <p:nvSpPr>
          <p:cNvPr id="3" name="Content Placeholder 2"/>
          <p:cNvSpPr>
            <a:spLocks noGrp="1"/>
          </p:cNvSpPr>
          <p:nvPr>
            <p:ph sz="quarter" idx="13"/>
          </p:nvPr>
        </p:nvSpPr>
        <p:spPr/>
        <p:txBody>
          <a:bodyPr>
            <a:normAutofit fontScale="92500" lnSpcReduction="10000"/>
          </a:bodyPr>
          <a:lstStyle/>
          <a:p>
            <a:r>
              <a:rPr lang="en-US" dirty="0"/>
              <a:t>Native Plant Trust</a:t>
            </a:r>
          </a:p>
          <a:p>
            <a:r>
              <a:rPr lang="en-US" dirty="0" err="1"/>
              <a:t>Russells</a:t>
            </a:r>
            <a:r>
              <a:rPr lang="en-US" dirty="0"/>
              <a:t> Garden Center</a:t>
            </a:r>
          </a:p>
          <a:p>
            <a:r>
              <a:rPr lang="en-US" dirty="0"/>
              <a:t>New England Wetland Plants</a:t>
            </a:r>
          </a:p>
          <a:p>
            <a:r>
              <a:rPr lang="en-US" dirty="0"/>
              <a:t>Vermont Wildflower Farm</a:t>
            </a:r>
          </a:p>
          <a:p>
            <a:r>
              <a:rPr lang="en-US" dirty="0"/>
              <a:t>Grow Native</a:t>
            </a:r>
          </a:p>
          <a:p>
            <a:r>
              <a:rPr lang="en-US" dirty="0" err="1"/>
              <a:t>Bigelows</a:t>
            </a:r>
            <a:endParaRPr lang="en-US" dirty="0"/>
          </a:p>
          <a:p>
            <a:r>
              <a:rPr lang="en-US" dirty="0"/>
              <a:t>Local Conservation District annual plant sales</a:t>
            </a:r>
          </a:p>
          <a:p>
            <a:endParaRPr lang="en-US" dirty="0"/>
          </a:p>
          <a:p>
            <a:endParaRPr lang="en-US" dirty="0"/>
          </a:p>
          <a:p>
            <a:r>
              <a:rPr lang="en-US" dirty="0"/>
              <a:t>To learn more about invasives go to www.cisma-suasco.org</a:t>
            </a:r>
          </a:p>
          <a:p>
            <a:r>
              <a:rPr lang="en-US" dirty="0"/>
              <a:t>To learn more about native pollinators go to www.svtweb.org/native-pollinators</a:t>
            </a:r>
          </a:p>
          <a:p>
            <a:endParaRPr lang="en-US" dirty="0"/>
          </a:p>
          <a:p>
            <a:r>
              <a:rPr lang="en-US" dirty="0"/>
              <a:t>Go Botany!</a:t>
            </a:r>
          </a:p>
        </p:txBody>
      </p:sp>
    </p:spTree>
    <p:extLst>
      <p:ext uri="{BB962C8B-B14F-4D97-AF65-F5344CB8AC3E}">
        <p14:creationId xmlns:p14="http://schemas.microsoft.com/office/powerpoint/2010/main" val="13060974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US"/>
          </a:p>
        </p:txBody>
      </p:sp>
      <p:sp>
        <p:nvSpPr>
          <p:cNvPr id="4" name="Title 3"/>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2370312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 </a:t>
            </a:r>
            <a:r>
              <a:rPr lang="en-US" dirty="0" err="1"/>
              <a:t>invasives</a:t>
            </a:r>
            <a:r>
              <a:rPr lang="en-US" dirty="0"/>
              <a:t> do so well?</a:t>
            </a:r>
          </a:p>
        </p:txBody>
      </p:sp>
      <p:sp>
        <p:nvSpPr>
          <p:cNvPr id="3" name="Content Placeholder 2"/>
          <p:cNvSpPr>
            <a:spLocks noGrp="1"/>
          </p:cNvSpPr>
          <p:nvPr>
            <p:ph sz="quarter" idx="13"/>
          </p:nvPr>
        </p:nvSpPr>
        <p:spPr/>
        <p:txBody>
          <a:bodyPr/>
          <a:lstStyle/>
          <a:p>
            <a:r>
              <a:rPr lang="en-US" dirty="0"/>
              <a:t>Predator release </a:t>
            </a:r>
          </a:p>
          <a:p>
            <a:r>
              <a:rPr lang="en-US" dirty="0"/>
              <a:t>Filling a gap niche </a:t>
            </a:r>
          </a:p>
          <a:p>
            <a:r>
              <a:rPr lang="en-US" dirty="0"/>
              <a:t>Creates ideal habitat for itself but not natives</a:t>
            </a:r>
          </a:p>
          <a:p>
            <a:r>
              <a:rPr lang="en-US" dirty="0"/>
              <a:t>Growing season starts earlier and ends later</a:t>
            </a:r>
          </a:p>
          <a:p>
            <a:r>
              <a:rPr lang="en-US" dirty="0"/>
              <a:t>Dispersal methods- rhizomes, seed number/viability</a:t>
            </a:r>
          </a:p>
          <a:p>
            <a:r>
              <a:rPr lang="en-US" dirty="0"/>
              <a:t>Typically tolerant of a variety of conditions</a:t>
            </a:r>
          </a:p>
        </p:txBody>
      </p:sp>
      <p:pic>
        <p:nvPicPr>
          <p:cNvPr id="1026" name="Picture 2" descr="S:\Stewardship\RESERVATIONS\Littleton_Smith\Wildlife Camera Photos\_HIGHLIGHTS\20181123_WhitetailedDeer_Dan Stims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1177" y="3733800"/>
            <a:ext cx="5626677" cy="31588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kobrien\Downloads\5757841733_de18c43caa_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09" y="3733799"/>
            <a:ext cx="4202545" cy="3151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151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Ecological Impacts	</a:t>
            </a:r>
          </a:p>
        </p:txBody>
      </p:sp>
      <p:sp>
        <p:nvSpPr>
          <p:cNvPr id="3" name="Content Placeholder 2"/>
          <p:cNvSpPr>
            <a:spLocks noGrp="1"/>
          </p:cNvSpPr>
          <p:nvPr>
            <p:ph sz="quarter" idx="13"/>
          </p:nvPr>
        </p:nvSpPr>
        <p:spPr/>
        <p:txBody>
          <a:bodyPr/>
          <a:lstStyle/>
          <a:p>
            <a:r>
              <a:rPr lang="en-US" dirty="0"/>
              <a:t>Replace native plants with monocultures</a:t>
            </a:r>
          </a:p>
          <a:p>
            <a:pPr lvl="1"/>
            <a:r>
              <a:rPr lang="en-US" dirty="0"/>
              <a:t>Loss of preferred or ideal food source (birds, pollinators)</a:t>
            </a:r>
          </a:p>
          <a:p>
            <a:pPr lvl="1"/>
            <a:r>
              <a:rPr lang="en-US" dirty="0"/>
              <a:t>Changes in plant structure and height (perching, nesting, foraging)</a:t>
            </a:r>
          </a:p>
          <a:p>
            <a:pPr lvl="1"/>
            <a:r>
              <a:rPr lang="en-US" dirty="0"/>
              <a:t>Light, water, or space availability changes</a:t>
            </a:r>
          </a:p>
          <a:p>
            <a:r>
              <a:rPr lang="en-US" dirty="0"/>
              <a:t>Alters natural species succession</a:t>
            </a:r>
          </a:p>
          <a:p>
            <a:r>
              <a:rPr lang="en-US" dirty="0"/>
              <a:t>Overall loss in species diversity</a:t>
            </a:r>
          </a:p>
          <a:p>
            <a:pPr lvl="1"/>
            <a:endParaRPr lang="en-US" dirty="0"/>
          </a:p>
          <a:p>
            <a:pPr lvl="1"/>
            <a:endParaRPr lang="en-US" dirty="0"/>
          </a:p>
        </p:txBody>
      </p:sp>
      <p:pic>
        <p:nvPicPr>
          <p:cNvPr id="2050" name="Picture 2" descr="S:\Stewardship\RESERVATIONS\Sudbury_Wolbach Farm\Wet meadow project\May2018 Bittersweet photos\IMG_358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3314700"/>
            <a:ext cx="4724400" cy="354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412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Invasive species cause $120 billion in damages each year and this number is only increasing</a:t>
            </a:r>
          </a:p>
        </p:txBody>
      </p:sp>
      <p:pic>
        <p:nvPicPr>
          <p:cNvPr id="1026" name="Picture 2" descr="S:\Stewardship\Invasives Management\Suasco CISMA\Admin\Gear and Trailer\Stop Aquatics sig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527300" y="2501900"/>
            <a:ext cx="41656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kobrien\Downloads\5757830975_7ba92dfeed_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0000" y="3810000"/>
            <a:ext cx="4064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Stewardship\RESERVATIONS\Framingham_Baiting Brook Welch\Photos misc\eastern tree border\IMG_018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371600"/>
            <a:ext cx="396240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59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4419600"/>
            <a:ext cx="8591550" cy="762000"/>
          </a:xfrm>
        </p:spPr>
        <p:txBody>
          <a:bodyPr/>
          <a:lstStyle/>
          <a:p>
            <a:r>
              <a:rPr lang="en-US" dirty="0"/>
              <a:t>We need your help </a:t>
            </a:r>
          </a:p>
        </p:txBody>
      </p:sp>
      <p:sp>
        <p:nvSpPr>
          <p:cNvPr id="3" name="TextBox 2">
            <a:extLst>
              <a:ext uri="{FF2B5EF4-FFF2-40B4-BE49-F238E27FC236}">
                <a16:creationId xmlns:a16="http://schemas.microsoft.com/office/drawing/2014/main" id="{9704EA59-9E7A-410F-B3D4-91BB4D34579E}"/>
              </a:ext>
            </a:extLst>
          </p:cNvPr>
          <p:cNvSpPr txBox="1"/>
          <p:nvPr/>
        </p:nvSpPr>
        <p:spPr>
          <a:xfrm>
            <a:off x="201168" y="685800"/>
            <a:ext cx="9134856" cy="3046988"/>
          </a:xfrm>
          <a:prstGeom prst="rect">
            <a:avLst/>
          </a:prstGeom>
          <a:noFill/>
        </p:spPr>
        <p:txBody>
          <a:bodyPr wrap="square" rtlCol="0">
            <a:spAutoFit/>
          </a:bodyPr>
          <a:lstStyle/>
          <a:p>
            <a:r>
              <a:rPr lang="en-US" sz="3200" dirty="0"/>
              <a:t>Most management is done by professionals</a:t>
            </a:r>
          </a:p>
          <a:p>
            <a:pPr marL="457200" indent="-457200">
              <a:buFont typeface="Arial" panose="020B0604020202020204" pitchFamily="34" charset="0"/>
              <a:buChar char="•"/>
            </a:pPr>
            <a:r>
              <a:rPr lang="en-US" sz="3200" dirty="0"/>
              <a:t>Natural land managers</a:t>
            </a:r>
          </a:p>
          <a:p>
            <a:pPr marL="457200" indent="-457200">
              <a:buFont typeface="Arial" panose="020B0604020202020204" pitchFamily="34" charset="0"/>
              <a:buChar char="•"/>
            </a:pPr>
            <a:r>
              <a:rPr lang="en-US" sz="3200" dirty="0"/>
              <a:t>Highway departments</a:t>
            </a:r>
          </a:p>
          <a:p>
            <a:pPr marL="457200" indent="-457200">
              <a:buFont typeface="Arial" panose="020B0604020202020204" pitchFamily="34" charset="0"/>
              <a:buChar char="•"/>
            </a:pPr>
            <a:r>
              <a:rPr lang="en-US" sz="3200" dirty="0"/>
              <a:t>Farmers</a:t>
            </a:r>
          </a:p>
          <a:p>
            <a:pPr marL="457200" indent="-457200">
              <a:buFont typeface="Arial" panose="020B0604020202020204" pitchFamily="34" charset="0"/>
              <a:buChar char="•"/>
            </a:pPr>
            <a:r>
              <a:rPr lang="en-US" sz="3200" dirty="0"/>
              <a:t>Boaters</a:t>
            </a:r>
          </a:p>
          <a:p>
            <a:pPr marL="457200" indent="-457200">
              <a:buFont typeface="Arial" panose="020B0604020202020204" pitchFamily="34" charset="0"/>
              <a:buChar char="•"/>
            </a:pPr>
            <a:r>
              <a:rPr lang="en-US" sz="3200" dirty="0"/>
              <a:t>Powerline companies</a:t>
            </a:r>
          </a:p>
        </p:txBody>
      </p:sp>
    </p:spTree>
    <p:extLst>
      <p:ext uri="{BB962C8B-B14F-4D97-AF65-F5344CB8AC3E}">
        <p14:creationId xmlns:p14="http://schemas.microsoft.com/office/powerpoint/2010/main" val="192669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228600"/>
            <a:ext cx="8591550" cy="3505200"/>
          </a:xfrm>
        </p:spPr>
        <p:txBody>
          <a:bodyPr/>
          <a:lstStyle/>
          <a:p>
            <a:r>
              <a:rPr lang="en-US" dirty="0"/>
              <a:t>You have </a:t>
            </a:r>
            <a:r>
              <a:rPr lang="en-US" dirty="0" err="1"/>
              <a:t>invasives</a:t>
            </a:r>
            <a:r>
              <a:rPr lang="en-US" dirty="0"/>
              <a:t>, now what? </a:t>
            </a:r>
          </a:p>
        </p:txBody>
      </p:sp>
    </p:spTree>
    <p:extLst>
      <p:ext uri="{BB962C8B-B14F-4D97-AF65-F5344CB8AC3E}">
        <p14:creationId xmlns:p14="http://schemas.microsoft.com/office/powerpoint/2010/main" val="3279497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Manual /Mechanical Removal</a:t>
            </a:r>
          </a:p>
        </p:txBody>
      </p:sp>
      <p:pic>
        <p:nvPicPr>
          <p:cNvPr id="5123" name="Picture 3" descr="S:\Images\People and Events\Work Days\20190830_Terracorps Training - Buckthorn Pull_Kristin O'Brien(0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96" y="1447800"/>
            <a:ext cx="3593342" cy="269500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Stewardship\RESERVATIONS\Northborough_Cedar Hill\Cedar Hill Shrubland Management\May 07 clearing work photos\tree machine and pi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9049" y="1447800"/>
            <a:ext cx="3593342" cy="269500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S:\Images\Staff Workspace\Trevor\FOR DEBORAH\Workdays and Youth\BoseCorperateWorkdayMemorialforest_4.18.19\20190418_Kristin O'Brien Removing Japanese Barberry_Trevor Nelso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747323" y="3686459"/>
            <a:ext cx="3624618" cy="2718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80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ho">
  <a:themeElements>
    <a:clrScheme name="SOHO">
      <a:dk1>
        <a:srgbClr val="2E2224"/>
      </a:dk1>
      <a:lt1>
        <a:sysClr val="window" lastClr="FFFFFF"/>
      </a:lt1>
      <a:dk2>
        <a:srgbClr val="48231E"/>
      </a:dk2>
      <a:lt2>
        <a:srgbClr val="CBD8DD"/>
      </a:lt2>
      <a:accent1>
        <a:srgbClr val="61625E"/>
      </a:accent1>
      <a:accent2>
        <a:srgbClr val="964D2C"/>
      </a:accent2>
      <a:accent3>
        <a:srgbClr val="66553E"/>
      </a:accent3>
      <a:accent4>
        <a:srgbClr val="848058"/>
      </a:accent4>
      <a:accent5>
        <a:srgbClr val="AFA14B"/>
      </a:accent5>
      <a:accent6>
        <a:srgbClr val="AD7D4D"/>
      </a:accent6>
      <a:hlink>
        <a:srgbClr val="FFDE66"/>
      </a:hlink>
      <a:folHlink>
        <a:srgbClr val="C0AEBC"/>
      </a:folHlink>
    </a:clrScheme>
    <a:fontScheme name="SOHO">
      <a:majorFont>
        <a:latin typeface="Candara"/>
        <a:ea typeface=""/>
        <a:cs typeface=""/>
        <a:font script="Jpan" typeface="ＭＳ Ｐゴシック"/>
        <a:font script="Hang" typeface="HY견명조"/>
        <a:font script="Hans" typeface="华文新魏"/>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HO">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7000"/>
                <a:satMod val="150000"/>
              </a:schemeClr>
            </a:gs>
            <a:gs pos="30000">
              <a:schemeClr val="phClr">
                <a:shade val="94000"/>
                <a:satMod val="130000"/>
              </a:schemeClr>
            </a:gs>
            <a:gs pos="45000">
              <a:schemeClr val="phClr">
                <a:shade val="100000"/>
                <a:satMod val="120000"/>
              </a:schemeClr>
            </a:gs>
            <a:gs pos="55000">
              <a:schemeClr val="phClr">
                <a:shade val="100000"/>
                <a:satMod val="118000"/>
              </a:schemeClr>
            </a:gs>
            <a:gs pos="73000">
              <a:schemeClr val="phClr">
                <a:shade val="94000"/>
                <a:satMod val="130000"/>
              </a:schemeClr>
            </a:gs>
            <a:gs pos="100000">
              <a:schemeClr val="phClr">
                <a:shade val="67000"/>
                <a:satMod val="15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2700000" algn="br" rotWithShape="0">
              <a:srgbClr val="000000">
                <a:alpha val="40000"/>
              </a:srgbClr>
            </a:outerShdw>
          </a:effectLst>
        </a:effectStyle>
        <a:effectStyle>
          <a:effectLst>
            <a:outerShdw blurRad="50800" dist="38100" dir="2700000" algn="br" rotWithShape="0">
              <a:srgbClr val="000000">
                <a:alpha val="40000"/>
              </a:srgbClr>
            </a:outerShdw>
          </a:effectLst>
        </a:effectStyle>
        <a:effectStyle>
          <a:effectLst>
            <a:outerShdw blurRad="50800" dist="38100" dir="2700000" algn="br" rotWithShape="0">
              <a:srgbClr val="000000">
                <a:alpha val="40000"/>
              </a:srgbClr>
            </a:outerShdw>
          </a:effectLst>
          <a:scene3d>
            <a:camera prst="orthographicFront">
              <a:rot lat="0" lon="0" rev="0"/>
            </a:camera>
            <a:lightRig rig="threePt" dir="t">
              <a:rot lat="0" lon="0" rev="2700000"/>
            </a:lightRig>
          </a:scene3d>
          <a:sp3d contourW="19050">
            <a:bevelT w="31750" h="38100"/>
            <a:contourClr>
              <a:schemeClr val="phClr">
                <a:shade val="15000"/>
                <a:satMod val="110000"/>
              </a:schemeClr>
            </a:contourClr>
          </a:sp3d>
        </a:effectStyle>
      </a:effectStyleLst>
      <a:bgFillStyleLst>
        <a:solidFill>
          <a:schemeClr val="phClr"/>
        </a:solidFill>
        <a:gradFill rotWithShape="1">
          <a:gsLst>
            <a:gs pos="0">
              <a:schemeClr val="phClr">
                <a:tint val="64000"/>
                <a:satMod val="210000"/>
              </a:schemeClr>
            </a:gs>
            <a:gs pos="40000">
              <a:schemeClr val="phClr">
                <a:tint val="72000"/>
                <a:shade val="99000"/>
                <a:satMod val="200000"/>
              </a:schemeClr>
            </a:gs>
            <a:gs pos="100000">
              <a:schemeClr val="phClr">
                <a:tint val="100000"/>
                <a:shade val="30000"/>
                <a:alpha val="100000"/>
                <a:satMod val="175000"/>
                <a:lumMod val="100000"/>
              </a:schemeClr>
            </a:gs>
          </a:gsLst>
          <a:path path="circle">
            <a:fillToRect l="50000" t="-80000" r="50000" b="180000"/>
          </a:path>
        </a:gradFill>
        <a:blipFill rotWithShape="1">
          <a:blip xmlns:r="http://schemas.openxmlformats.org/officeDocument/2006/relationships" r:embed="rId1">
            <a:duotone>
              <a:schemeClr val="phClr">
                <a:tint val="86000"/>
                <a:alpha val="90000"/>
              </a:schemeClr>
              <a:schemeClr val="phClr">
                <a:shade val="49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TM01790493[[fn=SOHO]]</Template>
  <TotalTime>1385</TotalTime>
  <Words>4243</Words>
  <Application>Microsoft Office PowerPoint</Application>
  <PresentationFormat>On-screen Show (4:3)</PresentationFormat>
  <Paragraphs>360</Paragraphs>
  <Slides>38</Slides>
  <Notes>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Calibri</vt:lpstr>
      <vt:lpstr>Candara</vt:lpstr>
      <vt:lpstr>Symbol</vt:lpstr>
      <vt:lpstr>Tahoma</vt:lpstr>
      <vt:lpstr>Tunga</vt:lpstr>
      <vt:lpstr>Wingdings</vt:lpstr>
      <vt:lpstr>Soho</vt:lpstr>
      <vt:lpstr>Invasives Management: Our Gardens and the Big Picture</vt:lpstr>
      <vt:lpstr>What’s the Difference?</vt:lpstr>
      <vt:lpstr>What determines a plant invasive?</vt:lpstr>
      <vt:lpstr>Why do invasives do so well?</vt:lpstr>
      <vt:lpstr>Ecological Impacts </vt:lpstr>
      <vt:lpstr>Invasive species cause $120 billion in damages each year and this number is only increasing</vt:lpstr>
      <vt:lpstr>We need your help </vt:lpstr>
      <vt:lpstr>You have invasives, now what? </vt:lpstr>
      <vt:lpstr>Manual /Mechanical Removal</vt:lpstr>
      <vt:lpstr>Selective Herbicide Treatment</vt:lpstr>
      <vt:lpstr>Other Types of Treatments</vt:lpstr>
      <vt:lpstr>Disposal</vt:lpstr>
      <vt:lpstr>What invasives could you have on your property?</vt:lpstr>
      <vt:lpstr>Oriental Bittersweet Celastrus orbiculatus</vt:lpstr>
      <vt:lpstr>Japanese Knotweed Fallopia japonica</vt:lpstr>
      <vt:lpstr>Multiflora Rose Rosa multiflora</vt:lpstr>
      <vt:lpstr>Burning Bush Euonymus alatus</vt:lpstr>
      <vt:lpstr>Garlic Mustard Alliaria petiolata</vt:lpstr>
      <vt:lpstr>Glossy Buckthorn  Frangula alnus</vt:lpstr>
      <vt:lpstr>Japanese Barberry Berberis thunbergii</vt:lpstr>
      <vt:lpstr>Use the land managers approach</vt:lpstr>
      <vt:lpstr>How to choose your natives</vt:lpstr>
      <vt:lpstr>Determine your ‘habitat’ conditions </vt:lpstr>
      <vt:lpstr>What species are present now?</vt:lpstr>
      <vt:lpstr>What is your goal?</vt:lpstr>
      <vt:lpstr>Bird Garden</vt:lpstr>
      <vt:lpstr>PowerPoint Presentation</vt:lpstr>
      <vt:lpstr>Rain Garden</vt:lpstr>
      <vt:lpstr>PowerPoint Presentation</vt:lpstr>
      <vt:lpstr>Pollinator Garden</vt:lpstr>
      <vt:lpstr>PowerPoint Presentation</vt:lpstr>
      <vt:lpstr>Reduce your lawn!</vt:lpstr>
      <vt:lpstr>Other fun ways to help Pollinators</vt:lpstr>
      <vt:lpstr>  Seed     or  Plug</vt:lpstr>
      <vt:lpstr>Native Cultivators</vt:lpstr>
      <vt:lpstr>Rules to the no fuss native garden</vt:lpstr>
      <vt:lpstr>Where to find native plants?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Invasives Management: Our Gardens and the Big Picture</dc:title>
  <dc:creator>Kristin O'Brien</dc:creator>
  <cp:lastModifiedBy>Kristin O'Brien</cp:lastModifiedBy>
  <cp:revision>84</cp:revision>
  <dcterms:created xsi:type="dcterms:W3CDTF">2019-11-05T13:31:32Z</dcterms:created>
  <dcterms:modified xsi:type="dcterms:W3CDTF">2020-06-29T17:36:14Z</dcterms:modified>
</cp:coreProperties>
</file>